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889" r:id="rId1"/>
  </p:sldMasterIdLst>
  <p:notesMasterIdLst>
    <p:notesMasterId r:id="rId91"/>
  </p:notesMasterIdLst>
  <p:sldIdLst>
    <p:sldId id="409" r:id="rId2"/>
    <p:sldId id="280" r:id="rId3"/>
    <p:sldId id="345" r:id="rId4"/>
    <p:sldId id="346" r:id="rId5"/>
    <p:sldId id="393" r:id="rId6"/>
    <p:sldId id="344" r:id="rId7"/>
    <p:sldId id="310" r:id="rId8"/>
    <p:sldId id="371" r:id="rId9"/>
    <p:sldId id="376" r:id="rId10"/>
    <p:sldId id="383" r:id="rId11"/>
    <p:sldId id="377" r:id="rId12"/>
    <p:sldId id="378" r:id="rId13"/>
    <p:sldId id="379" r:id="rId14"/>
    <p:sldId id="380" r:id="rId15"/>
    <p:sldId id="381" r:id="rId16"/>
    <p:sldId id="382" r:id="rId17"/>
    <p:sldId id="385" r:id="rId18"/>
    <p:sldId id="389" r:id="rId19"/>
    <p:sldId id="386" r:id="rId20"/>
    <p:sldId id="387" r:id="rId21"/>
    <p:sldId id="391" r:id="rId22"/>
    <p:sldId id="388" r:id="rId23"/>
    <p:sldId id="392" r:id="rId24"/>
    <p:sldId id="394" r:id="rId25"/>
    <p:sldId id="397" r:id="rId26"/>
    <p:sldId id="395" r:id="rId27"/>
    <p:sldId id="396" r:id="rId28"/>
    <p:sldId id="398" r:id="rId29"/>
    <p:sldId id="399" r:id="rId30"/>
    <p:sldId id="400" r:id="rId31"/>
    <p:sldId id="401" r:id="rId32"/>
    <p:sldId id="402" r:id="rId33"/>
    <p:sldId id="403" r:id="rId34"/>
    <p:sldId id="404" r:id="rId35"/>
    <p:sldId id="405" r:id="rId36"/>
    <p:sldId id="406" r:id="rId37"/>
    <p:sldId id="407" r:id="rId38"/>
    <p:sldId id="408" r:id="rId39"/>
    <p:sldId id="410" r:id="rId40"/>
    <p:sldId id="411" r:id="rId41"/>
    <p:sldId id="412" r:id="rId42"/>
    <p:sldId id="413" r:id="rId43"/>
    <p:sldId id="414" r:id="rId44"/>
    <p:sldId id="415" r:id="rId45"/>
    <p:sldId id="416" r:id="rId46"/>
    <p:sldId id="417" r:id="rId47"/>
    <p:sldId id="418" r:id="rId48"/>
    <p:sldId id="420" r:id="rId49"/>
    <p:sldId id="421" r:id="rId50"/>
    <p:sldId id="422" r:id="rId51"/>
    <p:sldId id="423" r:id="rId52"/>
    <p:sldId id="424" r:id="rId53"/>
    <p:sldId id="425" r:id="rId54"/>
    <p:sldId id="426" r:id="rId55"/>
    <p:sldId id="427" r:id="rId56"/>
    <p:sldId id="428" r:id="rId57"/>
    <p:sldId id="429" r:id="rId58"/>
    <p:sldId id="430" r:id="rId59"/>
    <p:sldId id="431" r:id="rId60"/>
    <p:sldId id="432" r:id="rId61"/>
    <p:sldId id="433" r:id="rId62"/>
    <p:sldId id="434" r:id="rId63"/>
    <p:sldId id="435" r:id="rId64"/>
    <p:sldId id="436" r:id="rId65"/>
    <p:sldId id="437" r:id="rId66"/>
    <p:sldId id="438" r:id="rId67"/>
    <p:sldId id="439" r:id="rId68"/>
    <p:sldId id="440" r:id="rId69"/>
    <p:sldId id="441" r:id="rId70"/>
    <p:sldId id="442" r:id="rId71"/>
    <p:sldId id="443" r:id="rId72"/>
    <p:sldId id="444" r:id="rId73"/>
    <p:sldId id="445" r:id="rId74"/>
    <p:sldId id="446" r:id="rId75"/>
    <p:sldId id="447" r:id="rId76"/>
    <p:sldId id="448" r:id="rId77"/>
    <p:sldId id="449" r:id="rId78"/>
    <p:sldId id="450" r:id="rId79"/>
    <p:sldId id="451" r:id="rId80"/>
    <p:sldId id="452" r:id="rId81"/>
    <p:sldId id="453" r:id="rId82"/>
    <p:sldId id="454" r:id="rId83"/>
    <p:sldId id="455" r:id="rId84"/>
    <p:sldId id="456" r:id="rId85"/>
    <p:sldId id="457" r:id="rId86"/>
    <p:sldId id="458" r:id="rId87"/>
    <p:sldId id="459" r:id="rId88"/>
    <p:sldId id="460" r:id="rId89"/>
    <p:sldId id="360" r:id="rId9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66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15C6"/>
    <a:srgbClr val="4222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2972" autoAdjust="0"/>
  </p:normalViewPr>
  <p:slideViewPr>
    <p:cSldViewPr>
      <p:cViewPr varScale="1">
        <p:scale>
          <a:sx n="68" d="100"/>
          <a:sy n="68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D5B3E-F0FE-4564-A5C4-9C21DA26D606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8A80C-E793-4F4D-BBBA-F52D58C3BD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94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8A80C-E793-4F4D-BBBA-F52D58C3BD7E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102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8A80C-E793-4F4D-BBBA-F52D58C3BD7E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62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8A80C-E793-4F4D-BBBA-F52D58C3BD7E}" type="slidenum">
              <a:rPr lang="ru-RU" smtClean="0"/>
              <a:pPr/>
              <a:t>76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866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gray">
          <a:xfrm>
            <a:off x="-9525" y="1447800"/>
            <a:ext cx="9164638" cy="3832225"/>
          </a:xfrm>
          <a:custGeom>
            <a:avLst/>
            <a:gdLst/>
            <a:ahLst/>
            <a:cxnLst>
              <a:cxn ang="0">
                <a:pos x="12" y="124"/>
              </a:cxn>
              <a:cxn ang="0">
                <a:pos x="1381" y="12"/>
              </a:cxn>
              <a:cxn ang="0">
                <a:pos x="4064" y="581"/>
              </a:cxn>
              <a:cxn ang="0">
                <a:pos x="5773" y="118"/>
              </a:cxn>
              <a:cxn ang="0">
                <a:pos x="5766" y="2151"/>
              </a:cxn>
              <a:cxn ang="0">
                <a:pos x="3966" y="2263"/>
              </a:cxn>
              <a:cxn ang="0">
                <a:pos x="1963" y="1897"/>
              </a:cxn>
              <a:cxn ang="0">
                <a:pos x="6" y="2407"/>
              </a:cxn>
              <a:cxn ang="0">
                <a:pos x="12" y="124"/>
              </a:cxn>
            </a:cxnLst>
            <a:rect l="0" t="0" r="r" b="b"/>
            <a:pathLst>
              <a:path w="5773" h="2414">
                <a:moveTo>
                  <a:pt x="12" y="124"/>
                </a:moveTo>
                <a:cubicBezTo>
                  <a:pt x="150" y="76"/>
                  <a:pt x="581" y="0"/>
                  <a:pt x="1381" y="12"/>
                </a:cubicBezTo>
                <a:cubicBezTo>
                  <a:pt x="2181" y="23"/>
                  <a:pt x="3370" y="437"/>
                  <a:pt x="4064" y="581"/>
                </a:cubicBezTo>
                <a:cubicBezTo>
                  <a:pt x="4758" y="725"/>
                  <a:pt x="5635" y="219"/>
                  <a:pt x="5773" y="118"/>
                </a:cubicBezTo>
                <a:lnTo>
                  <a:pt x="5766" y="2151"/>
                </a:lnTo>
                <a:cubicBezTo>
                  <a:pt x="4994" y="2407"/>
                  <a:pt x="4326" y="2311"/>
                  <a:pt x="3966" y="2263"/>
                </a:cubicBezTo>
                <a:cubicBezTo>
                  <a:pt x="3606" y="2215"/>
                  <a:pt x="2715" y="1873"/>
                  <a:pt x="1963" y="1897"/>
                </a:cubicBezTo>
                <a:cubicBezTo>
                  <a:pt x="1305" y="1893"/>
                  <a:pt x="0" y="2402"/>
                  <a:pt x="6" y="2407"/>
                </a:cubicBezTo>
                <a:cubicBezTo>
                  <a:pt x="12" y="2414"/>
                  <a:pt x="12" y="568"/>
                  <a:pt x="12" y="124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reeform 18"/>
          <p:cNvSpPr>
            <a:spLocks/>
          </p:cNvSpPr>
          <p:nvPr/>
        </p:nvSpPr>
        <p:spPr bwMode="gray">
          <a:xfrm>
            <a:off x="-9525" y="1730375"/>
            <a:ext cx="9150350" cy="3265488"/>
          </a:xfrm>
          <a:custGeom>
            <a:avLst/>
            <a:gdLst/>
            <a:ahLst/>
            <a:cxnLst>
              <a:cxn ang="0">
                <a:pos x="6" y="272"/>
              </a:cxn>
              <a:cxn ang="0">
                <a:pos x="1453" y="10"/>
              </a:cxn>
              <a:cxn ang="0">
                <a:pos x="4182" y="482"/>
              </a:cxn>
              <a:cxn ang="0">
                <a:pos x="5764" y="154"/>
              </a:cxn>
              <a:cxn ang="0">
                <a:pos x="5764" y="1806"/>
              </a:cxn>
              <a:cxn ang="0">
                <a:pos x="4005" y="1994"/>
              </a:cxn>
              <a:cxn ang="0">
                <a:pos x="1891" y="1522"/>
              </a:cxn>
              <a:cxn ang="0">
                <a:pos x="6" y="1967"/>
              </a:cxn>
              <a:cxn ang="0">
                <a:pos x="6" y="272"/>
              </a:cxn>
            </a:cxnLst>
            <a:rect l="0" t="0" r="r" b="b"/>
            <a:pathLst>
              <a:path w="5764" h="2057">
                <a:moveTo>
                  <a:pt x="6" y="272"/>
                </a:moveTo>
                <a:cubicBezTo>
                  <a:pt x="144" y="233"/>
                  <a:pt x="656" y="0"/>
                  <a:pt x="1453" y="10"/>
                </a:cubicBezTo>
                <a:cubicBezTo>
                  <a:pt x="2250" y="20"/>
                  <a:pt x="3475" y="403"/>
                  <a:pt x="4182" y="482"/>
                </a:cubicBezTo>
                <a:cubicBezTo>
                  <a:pt x="4890" y="561"/>
                  <a:pt x="5626" y="237"/>
                  <a:pt x="5764" y="154"/>
                </a:cubicBezTo>
                <a:lnTo>
                  <a:pt x="5764" y="1806"/>
                </a:lnTo>
                <a:cubicBezTo>
                  <a:pt x="4919" y="2052"/>
                  <a:pt x="4485" y="2057"/>
                  <a:pt x="4005" y="1994"/>
                </a:cubicBezTo>
                <a:cubicBezTo>
                  <a:pt x="3526" y="1929"/>
                  <a:pt x="2640" y="1502"/>
                  <a:pt x="1891" y="1522"/>
                </a:cubicBezTo>
                <a:cubicBezTo>
                  <a:pt x="1234" y="1519"/>
                  <a:pt x="0" y="1962"/>
                  <a:pt x="6" y="1967"/>
                </a:cubicBezTo>
                <a:cubicBezTo>
                  <a:pt x="12" y="1972"/>
                  <a:pt x="6" y="641"/>
                  <a:pt x="6" y="27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086600" y="1947863"/>
            <a:ext cx="533400" cy="533400"/>
            <a:chOff x="4752" y="1200"/>
            <a:chExt cx="288" cy="288"/>
          </a:xfrm>
        </p:grpSpPr>
        <p:sp>
          <p:nvSpPr>
            <p:cNvPr id="7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Oval 21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620000" y="1371600"/>
            <a:ext cx="914400" cy="914400"/>
            <a:chOff x="4992" y="816"/>
            <a:chExt cx="576" cy="576"/>
          </a:xfrm>
        </p:grpSpPr>
        <p:sp>
          <p:nvSpPr>
            <p:cNvPr id="10" name="Oval 23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24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04800" y="3429000"/>
            <a:ext cx="1295400" cy="1371600"/>
            <a:chOff x="4992" y="816"/>
            <a:chExt cx="576" cy="576"/>
          </a:xfrm>
        </p:grpSpPr>
        <p:sp>
          <p:nvSpPr>
            <p:cNvPr id="13" name="Oval 26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Oval 27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228600" y="304800"/>
            <a:ext cx="1079500" cy="633413"/>
            <a:chOff x="2680" y="3678"/>
            <a:chExt cx="680" cy="399"/>
          </a:xfrm>
        </p:grpSpPr>
        <p:sp>
          <p:nvSpPr>
            <p:cNvPr id="16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086600" cy="101282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295400" y="3581400"/>
            <a:ext cx="6705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 smtClean="0"/>
            </a:lvl1pPr>
          </a:lstStyle>
          <a:p>
            <a:fld id="{9EB6D474-1321-431E-AC8B-CB07097BFA65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1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 smtClean="0"/>
            </a:lvl1pPr>
          </a:lstStyle>
          <a:p>
            <a:endParaRPr lang="ru-RU"/>
          </a:p>
        </p:txBody>
      </p:sp>
      <p:sp>
        <p:nvSpPr>
          <p:cNvPr id="2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 smtClean="0"/>
            </a:lvl1pPr>
          </a:lstStyle>
          <a:p>
            <a:fld id="{0564CC7B-F268-471E-B6A3-ABA4E0CD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6D474-1321-431E-AC8B-CB07097BFA65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CC7B-F268-471E-B6A3-ABA4E0CD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6D474-1321-431E-AC8B-CB07097BFA65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CC7B-F268-471E-B6A3-ABA4E0CD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09AB3-9875-411E-890B-84FD2E2B1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6D474-1321-431E-AC8B-CB07097BFA65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CC7B-F268-471E-B6A3-ABA4E0CD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6D474-1321-431E-AC8B-CB07097BFA65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CC7B-F268-471E-B6A3-ABA4E0CD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6D474-1321-431E-AC8B-CB07097BFA65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CC7B-F268-471E-B6A3-ABA4E0CD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6D474-1321-431E-AC8B-CB07097BFA65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CC7B-F268-471E-B6A3-ABA4E0CD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6D474-1321-431E-AC8B-CB07097BFA65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CC7B-F268-471E-B6A3-ABA4E0CD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6D474-1321-431E-AC8B-CB07097BFA65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CC7B-F268-471E-B6A3-ABA4E0CD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6D474-1321-431E-AC8B-CB07097BFA65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CC7B-F268-471E-B6A3-ABA4E0CD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6D474-1321-431E-AC8B-CB07097BFA65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4CC7B-F268-471E-B6A3-ABA4E0CD0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7"/>
          <p:cNvGraphicFramePr>
            <a:graphicFrameLocks noChangeAspect="1"/>
          </p:cNvGraphicFramePr>
          <p:nvPr/>
        </p:nvGraphicFramePr>
        <p:xfrm>
          <a:off x="0" y="0"/>
          <a:ext cx="91440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8" name="Image" r:id="rId15" imgW="9561905" imgH="1600000" progId="">
                  <p:embed/>
                </p:oleObj>
              </mc:Choice>
              <mc:Fallback>
                <p:oleObj name="Image" r:id="rId15" imgW="9561905" imgH="1600000" progId="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white">
                      <a:xfrm>
                        <a:off x="0" y="0"/>
                        <a:ext cx="914400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5AAE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DDDDDD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Freeform 16"/>
          <p:cNvSpPr>
            <a:spLocks/>
          </p:cNvSpPr>
          <p:nvPr/>
        </p:nvSpPr>
        <p:spPr bwMode="gray">
          <a:xfrm>
            <a:off x="-11113" y="280988"/>
            <a:ext cx="9155113" cy="1620837"/>
          </a:xfrm>
          <a:custGeom>
            <a:avLst/>
            <a:gdLst/>
            <a:ahLst/>
            <a:cxnLst>
              <a:cxn ang="0">
                <a:pos x="6" y="109"/>
              </a:cxn>
              <a:cxn ang="0">
                <a:pos x="1427" y="46"/>
              </a:cxn>
              <a:cxn ang="0">
                <a:pos x="4032" y="255"/>
              </a:cxn>
              <a:cxn ang="0">
                <a:pos x="5767" y="0"/>
              </a:cxn>
              <a:cxn ang="0">
                <a:pos x="5767" y="776"/>
              </a:cxn>
              <a:cxn ang="0">
                <a:pos x="4065" y="831"/>
              </a:cxn>
              <a:cxn ang="0">
                <a:pos x="1984" y="674"/>
              </a:cxn>
              <a:cxn ang="0">
                <a:pos x="14" y="995"/>
              </a:cxn>
              <a:cxn ang="0">
                <a:pos x="6" y="109"/>
              </a:cxn>
            </a:cxnLst>
            <a:rect l="0" t="0" r="r" b="b"/>
            <a:pathLst>
              <a:path w="5767" h="1021">
                <a:moveTo>
                  <a:pt x="6" y="109"/>
                </a:moveTo>
                <a:cubicBezTo>
                  <a:pt x="144" y="93"/>
                  <a:pt x="626" y="42"/>
                  <a:pt x="1427" y="46"/>
                </a:cubicBezTo>
                <a:cubicBezTo>
                  <a:pt x="2228" y="50"/>
                  <a:pt x="3321" y="224"/>
                  <a:pt x="4032" y="255"/>
                </a:cubicBezTo>
                <a:cubicBezTo>
                  <a:pt x="4742" y="286"/>
                  <a:pt x="5649" y="91"/>
                  <a:pt x="5767" y="0"/>
                </a:cubicBezTo>
                <a:lnTo>
                  <a:pt x="5767" y="776"/>
                </a:lnTo>
                <a:cubicBezTo>
                  <a:pt x="4948" y="879"/>
                  <a:pt x="4543" y="844"/>
                  <a:pt x="4065" y="831"/>
                </a:cubicBezTo>
                <a:cubicBezTo>
                  <a:pt x="3587" y="818"/>
                  <a:pt x="2973" y="694"/>
                  <a:pt x="1984" y="674"/>
                </a:cubicBezTo>
                <a:cubicBezTo>
                  <a:pt x="995" y="654"/>
                  <a:pt x="28" y="969"/>
                  <a:pt x="14" y="995"/>
                </a:cubicBezTo>
                <a:cubicBezTo>
                  <a:pt x="0" y="1021"/>
                  <a:pt x="6" y="255"/>
                  <a:pt x="6" y="109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41" name="Freeform 17"/>
          <p:cNvSpPr>
            <a:spLocks/>
          </p:cNvSpPr>
          <p:nvPr/>
        </p:nvSpPr>
        <p:spPr bwMode="gray">
          <a:xfrm>
            <a:off x="-20638" y="533400"/>
            <a:ext cx="9161463" cy="1006475"/>
          </a:xfrm>
          <a:custGeom>
            <a:avLst/>
            <a:gdLst/>
            <a:ahLst/>
            <a:cxnLst>
              <a:cxn ang="0">
                <a:pos x="20" y="109"/>
              </a:cxn>
              <a:cxn ang="0">
                <a:pos x="1442" y="3"/>
              </a:cxn>
              <a:cxn ang="0">
                <a:pos x="4150" y="148"/>
              </a:cxn>
              <a:cxn ang="0">
                <a:pos x="5771" y="37"/>
              </a:cxn>
              <a:cxn ang="0">
                <a:pos x="5771" y="557"/>
              </a:cxn>
              <a:cxn ang="0">
                <a:pos x="3942" y="592"/>
              </a:cxn>
              <a:cxn ang="0">
                <a:pos x="1839" y="456"/>
              </a:cxn>
              <a:cxn ang="0">
                <a:pos x="6" y="620"/>
              </a:cxn>
              <a:cxn ang="0">
                <a:pos x="20" y="109"/>
              </a:cxn>
            </a:cxnLst>
            <a:rect l="0" t="0" r="r" b="b"/>
            <a:pathLst>
              <a:path w="5771" h="634">
                <a:moveTo>
                  <a:pt x="20" y="109"/>
                </a:moveTo>
                <a:cubicBezTo>
                  <a:pt x="26" y="109"/>
                  <a:pt x="645" y="0"/>
                  <a:pt x="1442" y="3"/>
                </a:cubicBezTo>
                <a:cubicBezTo>
                  <a:pt x="2239" y="6"/>
                  <a:pt x="3443" y="123"/>
                  <a:pt x="4150" y="148"/>
                </a:cubicBezTo>
                <a:cubicBezTo>
                  <a:pt x="4858" y="173"/>
                  <a:pt x="5633" y="63"/>
                  <a:pt x="5771" y="37"/>
                </a:cubicBezTo>
                <a:lnTo>
                  <a:pt x="5771" y="557"/>
                </a:lnTo>
                <a:cubicBezTo>
                  <a:pt x="4926" y="634"/>
                  <a:pt x="4422" y="612"/>
                  <a:pt x="3942" y="592"/>
                </a:cubicBezTo>
                <a:cubicBezTo>
                  <a:pt x="3463" y="572"/>
                  <a:pt x="2588" y="450"/>
                  <a:pt x="1839" y="456"/>
                </a:cubicBezTo>
                <a:cubicBezTo>
                  <a:pt x="1182" y="455"/>
                  <a:pt x="0" y="618"/>
                  <a:pt x="6" y="620"/>
                </a:cubicBezTo>
                <a:cubicBezTo>
                  <a:pt x="12" y="621"/>
                  <a:pt x="14" y="109"/>
                  <a:pt x="20" y="109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7740650" y="347663"/>
            <a:ext cx="387350" cy="366712"/>
            <a:chOff x="4752" y="1200"/>
            <a:chExt cx="288" cy="288"/>
          </a:xfrm>
        </p:grpSpPr>
        <p:sp>
          <p:nvSpPr>
            <p:cNvPr id="1043" name="Oval 19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8153400" y="53975"/>
            <a:ext cx="609600" cy="592138"/>
            <a:chOff x="4992" y="816"/>
            <a:chExt cx="576" cy="576"/>
          </a:xfrm>
        </p:grpSpPr>
        <p:sp>
          <p:nvSpPr>
            <p:cNvPr id="1046" name="Oval 22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171450" y="819150"/>
            <a:ext cx="720725" cy="762000"/>
            <a:chOff x="4992" y="816"/>
            <a:chExt cx="576" cy="576"/>
          </a:xfrm>
        </p:grpSpPr>
        <p:sp>
          <p:nvSpPr>
            <p:cNvPr id="1049" name="Oval 25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9EB6D474-1321-431E-AC8B-CB07097BFA65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0564CC7B-F268-471E-B6A3-ABA4E0CD0A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914400" y="68580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57224" y="1857364"/>
            <a:ext cx="7229476" cy="1298577"/>
          </a:xfrm>
        </p:spPr>
        <p:txBody>
          <a:bodyPr/>
          <a:lstStyle/>
          <a:p>
            <a:r>
              <a:rPr lang="ru-RU" i="1" dirty="0"/>
              <a:t>Умственная отсталость  </a:t>
            </a:r>
            <a:endParaRPr lang="ru-RU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15616" y="3501008"/>
            <a:ext cx="6777608" cy="1965176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Подготовила: </a:t>
            </a:r>
            <a:r>
              <a:rPr lang="ru-RU" b="1" dirty="0" err="1" smtClean="0">
                <a:solidFill>
                  <a:srgbClr val="002060"/>
                </a:solidFill>
              </a:rPr>
              <a:t>Загляда</a:t>
            </a:r>
            <a:r>
              <a:rPr lang="ru-RU" b="1" dirty="0" smtClean="0">
                <a:solidFill>
                  <a:srgbClr val="002060"/>
                </a:solidFill>
              </a:rPr>
              <a:t> Людмила Ивановна</a:t>
            </a:r>
            <a:endParaRPr lang="ru-RU" dirty="0" smtClean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доцент кафедры психологического и социально-педагогического сопровождения, общего и специального (коррекционного) образования </a:t>
            </a:r>
            <a:r>
              <a:rPr lang="ru-RU" b="1" dirty="0" err="1" smtClean="0">
                <a:solidFill>
                  <a:srgbClr val="002060"/>
                </a:solidFill>
              </a:rPr>
              <a:t>КРИПКиПРО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7391400" cy="9999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324492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    Достижением </a:t>
            </a:r>
            <a:r>
              <a:rPr lang="ru-RU" sz="2400" b="1" dirty="0"/>
              <a:t>последних десятилетий является и изучение неспецифических форм психического недоразвития, возникающих под влиянием неблагоприятных факторов внешней среды, в том числе психологических (дефицит мотивации, дефицит внимания и др.). В развитии представлений об умственной отсталости определенное значение имели и изменения взглядов на психическое недоразвитие в целом от признания ведущей роли конституционально-наследственной предопределенности, через период увлечения ролью «чистого» влияния окружающей среды, и наконец, до признания сочетанного воздействия биологических и социальных факторов. </a:t>
            </a:r>
            <a:r>
              <a:rPr lang="ru-RU" sz="2400" b="1" dirty="0" smtClean="0"/>
              <a:t>   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42910" y="1249363"/>
            <a:ext cx="7662890" cy="475140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00042"/>
            <a:ext cx="8462174" cy="5809278"/>
          </a:xfrm>
        </p:spPr>
        <p:txBody>
          <a:bodyPr/>
          <a:lstStyle/>
          <a:p>
            <a:r>
              <a:rPr lang="ru-RU" b="1" i="1" dirty="0"/>
              <a:t>Основные клинические </a:t>
            </a:r>
            <a:r>
              <a:rPr lang="ru-RU" b="1" i="1" dirty="0" smtClean="0"/>
              <a:t>и психометрические </a:t>
            </a:r>
            <a:r>
              <a:rPr lang="ru-RU" b="1" i="1" dirty="0"/>
              <a:t>критерии умственной отсталости </a:t>
            </a:r>
            <a:endParaRPr lang="ru-RU" b="1" i="1" dirty="0" smtClean="0"/>
          </a:p>
          <a:p>
            <a:r>
              <a:rPr lang="ru-RU" sz="2400" b="1" dirty="0"/>
              <a:t>Главными критериями олигофрении всегда считались следующие: </a:t>
            </a:r>
          </a:p>
          <a:p>
            <a:r>
              <a:rPr lang="ru-RU" sz="2400" b="1" dirty="0"/>
              <a:t>1.	тотальность психического недоразвития с преобладанием слабости абстрактного мышления при меньшей выраженности нарушений предпосылок интеллекта и относительно менее грубым недоразвитием эмоциональной сферы; </a:t>
            </a:r>
          </a:p>
          <a:p>
            <a:r>
              <a:rPr lang="ru-RU" sz="2400" b="1" dirty="0"/>
              <a:t>2.	</a:t>
            </a:r>
            <a:r>
              <a:rPr lang="ru-RU" sz="2400" b="1" dirty="0" err="1"/>
              <a:t>непрогредиентность</a:t>
            </a:r>
            <a:r>
              <a:rPr lang="ru-RU" sz="2400" b="1" dirty="0"/>
              <a:t> интеллектуальной недостаточности, т. е. остановка психического развития, являющаяся следствием нарушения онтогенеза, а также необратимость вызвавшего недоразвитие патологического процесса</a:t>
            </a:r>
          </a:p>
          <a:p>
            <a:r>
              <a:rPr lang="ru-RU" sz="2400" b="1" dirty="0" smtClean="0"/>
              <a:t>   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7391400" cy="3143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606190" cy="5087488"/>
          </a:xfrm>
        </p:spPr>
        <p:txBody>
          <a:bodyPr/>
          <a:lstStyle/>
          <a:p>
            <a:pPr algn="just"/>
            <a:r>
              <a:rPr lang="ru-RU" b="1" dirty="0"/>
              <a:t>В настоящее время, помимо диагноза «умственная отсталость», или «олигофрения», существует диагностическое определение «задержка психического развития», которое обозначает не только более легкую степень интеллектуального недоразвития, но и отсутствие во многих случаях необратимости состояния. </a:t>
            </a:r>
            <a:endParaRPr lang="ru-RU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3914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6143644"/>
          </a:xfrm>
        </p:spPr>
        <p:txBody>
          <a:bodyPr/>
          <a:lstStyle/>
          <a:p>
            <a:pPr algn="just"/>
            <a:r>
              <a:rPr lang="ru-RU" sz="4400" b="1" dirty="0" smtClean="0"/>
              <a:t> </a:t>
            </a:r>
            <a:r>
              <a:rPr lang="ru-RU" b="1" dirty="0"/>
              <a:t>В диагностике умственной отсталости большое значение имеет объективная оценка степени развития интеллекта. Общепринятым количественным показателем интеллектуального уровня является коэффициент интеллекта—IQ (</a:t>
            </a:r>
            <a:r>
              <a:rPr lang="ru-RU" b="1" dirty="0" err="1"/>
              <a:t>Intelligence</a:t>
            </a:r>
            <a:r>
              <a:rPr lang="ru-RU" b="1" dirty="0"/>
              <a:t> </a:t>
            </a:r>
            <a:r>
              <a:rPr lang="ru-RU" b="1" dirty="0" err="1"/>
              <a:t>quotient</a:t>
            </a:r>
            <a:r>
              <a:rPr lang="ru-RU" b="1" dirty="0"/>
              <a:t>), определяющийся с помощью теста Векслера. 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7391400" cy="171432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/>
          <a:lstStyle/>
          <a:p>
            <a:pPr algn="just"/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dirty="0"/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 rot="10800000" flipV="1">
            <a:off x="214282" y="17481"/>
            <a:ext cx="871543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016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latin typeface="Arial" pitchFamily="34" charset="0"/>
              </a:rPr>
              <a:t>В нашей стране при обследовании детей от 5 до 16 лет применяется тест Векслера, адаптированный А. Ю. Панасюком (1973); при обследовании детей раннего возраста используются такие методики, как «Диагностика нервно-психического развития детей первых трех лет жизни» [</a:t>
            </a:r>
            <a:r>
              <a:rPr lang="ru-RU" sz="2800" b="1" dirty="0" err="1">
                <a:latin typeface="Arial" pitchFamily="34" charset="0"/>
              </a:rPr>
              <a:t>Пантюхина</a:t>
            </a:r>
            <a:r>
              <a:rPr lang="ru-RU" sz="2800" b="1" dirty="0">
                <a:latin typeface="Arial" pitchFamily="34" charset="0"/>
              </a:rPr>
              <a:t> Г. В. и др., 1983], «Определение уровня психического развития детей раннего возраста» [Панасюк А. Ю., </a:t>
            </a:r>
            <a:r>
              <a:rPr lang="ru-RU" sz="2800" b="1" dirty="0" err="1">
                <a:latin typeface="Arial" pitchFamily="34" charset="0"/>
              </a:rPr>
              <a:t>Бударева</a:t>
            </a:r>
            <a:r>
              <a:rPr lang="ru-RU" sz="2800" b="1" dirty="0">
                <a:latin typeface="Arial" pitchFamily="34" charset="0"/>
              </a:rPr>
              <a:t> ЛА., Кириченко Е. И., 1984], а также методика «Гном», разработанная Г. В. Козловской и </a:t>
            </a:r>
            <a:r>
              <a:rPr lang="ru-RU" sz="2800" b="1" dirty="0" err="1">
                <a:latin typeface="Arial" pitchFamily="34" charset="0"/>
              </a:rPr>
              <a:t>соавт</a:t>
            </a:r>
            <a:r>
              <a:rPr lang="ru-RU" sz="2800" b="1" dirty="0">
                <a:latin typeface="Arial" pitchFamily="34" charset="0"/>
              </a:rPr>
              <a:t>. (1995), которая заслуживает внимания, особенно при первичном обследовании ребенка.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7391400" cy="24287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606760" cy="609503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/>
              <a:t>В психиатрической практике количественная оценка интеллектуальной недостаточности является одним из необходимых методов обследования при диагностике умственной отсталости, но одновременно должны учитываться показатели развития речи (словарный запас) и других психических функций — памяти, внимания и т. д., способность к обучению, особенности поведения и др. </a:t>
            </a:r>
          </a:p>
          <a:p>
            <a:r>
              <a:rPr lang="ru-RU" sz="2000" b="1" dirty="0"/>
              <a:t>Таким образом, определение IQ в диагностике умственной отсталости, </a:t>
            </a:r>
            <a:r>
              <a:rPr lang="ru-RU" sz="2000" b="1" dirty="0" smtClean="0"/>
              <a:t>играет, </a:t>
            </a:r>
            <a:r>
              <a:rPr lang="ru-RU" sz="2000" b="1" dirty="0"/>
              <a:t>несомненно, большую роль, должно использоваться в комплексе с полным клиническим обследованием ребенка и применением дополнительных психологических методов исследования. Это помогает избежать серьезных диагностических ошибок, которые подчас допускаются при массовом применении психометрических тестов в отрыве от других методов обследования. </a:t>
            </a:r>
            <a:endParaRPr lang="ru-RU" sz="2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715436" cy="5038740"/>
          </a:xfrm>
        </p:spPr>
        <p:txBody>
          <a:bodyPr/>
          <a:lstStyle/>
          <a:p>
            <a:pPr algn="just">
              <a:buNone/>
            </a:pPr>
            <a:r>
              <a:rPr lang="ru-RU" sz="4000" dirty="0" smtClean="0"/>
              <a:t> </a:t>
            </a:r>
            <a:r>
              <a:rPr lang="ru-RU" sz="3200" b="1" i="1" dirty="0">
                <a:solidFill>
                  <a:srgbClr val="002060"/>
                </a:solidFill>
              </a:rPr>
              <a:t>Этиология и патогенез </a:t>
            </a:r>
            <a:endParaRPr lang="ru-RU" sz="3200" b="1" i="1" dirty="0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96752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Недоразвитие интеллекта может быть следствием влияния многих факторов, нарушающих развитие и созревание мозга. Эти факторы многочисленны — как </a:t>
            </a:r>
            <a:r>
              <a:rPr lang="ru-RU" sz="2800" b="1" dirty="0" err="1"/>
              <a:t>внешнесредовые</a:t>
            </a:r>
            <a:r>
              <a:rPr lang="ru-RU" sz="2800" b="1" dirty="0"/>
              <a:t>, так и эндогенные, наследственно обусловленные. В большинстве случаев они выступают в сложном взаимодействии и единстве. Только среди экзогенных вредностей известно более 400 агентов, действие которых во время беременности способно нарушить процессы эмбриогенеза [</a:t>
            </a:r>
            <a:r>
              <a:rPr lang="ru-RU" sz="2800" b="1" dirty="0" err="1"/>
              <a:t>Барашнев</a:t>
            </a:r>
            <a:r>
              <a:rPr lang="ru-RU" sz="2800" b="1" dirty="0"/>
              <a:t> Ю. И., 1971]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358246" cy="1571612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/>
              <a:t>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534182" cy="5951584"/>
          </a:xfrm>
        </p:spPr>
        <p:txBody>
          <a:bodyPr/>
          <a:lstStyle/>
          <a:p>
            <a:pPr>
              <a:buNone/>
            </a:pP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b="1" dirty="0" smtClean="0"/>
              <a:t>Нервная </a:t>
            </a:r>
            <a:r>
              <a:rPr lang="ru-RU" sz="3200" b="1" dirty="0"/>
              <a:t>ткань наиболее чувствительна к самым разнообразным тератогенным влияниям, эти факторы могут быть причиной </a:t>
            </a:r>
            <a:r>
              <a:rPr lang="ru-RU" sz="3200" b="1" dirty="0" err="1"/>
              <a:t>антенатально</a:t>
            </a:r>
            <a:r>
              <a:rPr lang="ru-RU" sz="3200" b="1" dirty="0"/>
              <a:t> обусловленной умственной отсталости. Но существуют и патогенные факторы перинатального и раннего постнатального периодов — гипоксия, </a:t>
            </a:r>
            <a:r>
              <a:rPr lang="ru-RU" sz="3200" b="1" dirty="0" err="1"/>
              <a:t>нейроинфекции</a:t>
            </a:r>
            <a:r>
              <a:rPr lang="ru-RU" sz="3200" b="1" dirty="0"/>
              <a:t>, различные соматические заболевания (особенно первых месяцев жизни) </a:t>
            </a:r>
            <a:endParaRPr lang="ru-RU" sz="32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1"/>
            <a:ext cx="7391400" cy="142876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832870" cy="5060128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   </a:t>
            </a:r>
          </a:p>
          <a:p>
            <a:r>
              <a:rPr lang="ru-RU" sz="3200" dirty="0" smtClean="0"/>
              <a:t> </a:t>
            </a:r>
            <a:r>
              <a:rPr lang="ru-RU" b="1" dirty="0"/>
              <a:t>Особенно важную роль в развитии умственной отсталости играют наследственные факторы, различные как по механизмам воздействия, так и по характеру проявления наследственной патологии. Наконец, на возникновение психического недоразвития влияет дефицит сенсорной стимуляции в раннем возрасте, т. е. психическая депривация [</a:t>
            </a:r>
            <a:r>
              <a:rPr lang="ru-RU" b="1" dirty="0" err="1"/>
              <a:t>Проселкова</a:t>
            </a:r>
            <a:r>
              <a:rPr lang="ru-RU" b="1" dirty="0"/>
              <a:t> М. О. и др., 1995; Коновалова В. В., 1996; </a:t>
            </a:r>
            <a:r>
              <a:rPr lang="ru-RU" b="1" dirty="0" err="1"/>
              <a:t>Heber</a:t>
            </a:r>
            <a:r>
              <a:rPr lang="ru-RU" b="1" dirty="0"/>
              <a:t> R., 1978]. </a:t>
            </a:r>
            <a:endParaRPr lang="ru-RU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"/>
            <a:ext cx="7391400" cy="2142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64" y="0"/>
            <a:ext cx="8715436" cy="6643710"/>
          </a:xfrm>
        </p:spPr>
        <p:txBody>
          <a:bodyPr/>
          <a:lstStyle/>
          <a:p>
            <a:pPr algn="just">
              <a:buNone/>
            </a:pPr>
            <a:r>
              <a:rPr lang="ru-RU" i="1" dirty="0" smtClean="0"/>
              <a:t>                       </a:t>
            </a:r>
            <a:endParaRPr lang="ru-RU" sz="3200" dirty="0" smtClean="0"/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84406" y="1527758"/>
            <a:ext cx="89644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016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latin typeface="Arial" pitchFamily="34" charset="0"/>
              </a:rPr>
              <a:t>Разнообразие патогенных факторов и </a:t>
            </a:r>
            <a:r>
              <a:rPr lang="ru-RU" sz="2800" b="1" dirty="0" err="1">
                <a:latin typeface="Arial" pitchFamily="34" charset="0"/>
              </a:rPr>
              <a:t>неспецифичность</a:t>
            </a:r>
            <a:r>
              <a:rPr lang="ru-RU" sz="2800" b="1" dirty="0">
                <a:latin typeface="Arial" pitchFamily="34" charset="0"/>
              </a:rPr>
              <a:t> умственной отсталости как признака затрудняют оценку причинно-следственных связей в патогенезе умственной отсталости. Это отражается даже на показателях распространенности наследственных форм олигофрении. Их доля в общей массе лиц с умственной отсталостью колеблется от 22 до </a:t>
            </a:r>
            <a:r>
              <a:rPr lang="ru-RU" sz="2800" b="1" dirty="0" smtClean="0">
                <a:latin typeface="Arial" pitchFamily="34" charset="0"/>
              </a:rPr>
              <a:t>90%.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Умственная отсталость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357299"/>
            <a:ext cx="857256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000" dirty="0" smtClean="0"/>
              <a:t> </a:t>
            </a:r>
          </a:p>
          <a:p>
            <a:pPr algn="ctr"/>
            <a:endParaRPr lang="ru-RU" sz="3600" b="1" dirty="0">
              <a:solidFill>
                <a:srgbClr val="0215C6"/>
              </a:solidFill>
            </a:endParaRPr>
          </a:p>
        </p:txBody>
      </p:sp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0" y="0"/>
            <a:ext cx="343364" cy="37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. 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-2571800" y="2786058"/>
            <a:ext cx="15716328" cy="37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2771800" y="385401"/>
            <a:ext cx="2227420" cy="250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i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itchFamily="18" charset="0"/>
              </a:rPr>
              <a:t> </a:t>
            </a:r>
            <a:endParaRPr kumimoji="0" lang="ru-RU" sz="3600" b="1" i="1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714348" y="2857496"/>
            <a:ext cx="7858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016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endParaRPr lang="ru-RU" sz="3200" dirty="0" smtClean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4348" y="1556792"/>
            <a:ext cx="80724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Умственная отсталость — состояние, обусловленное врожденным или </a:t>
            </a:r>
            <a:r>
              <a:rPr lang="ru-RU" sz="2800" b="1" dirty="0" err="1"/>
              <a:t>раноприобретенным</a:t>
            </a:r>
            <a:r>
              <a:rPr lang="ru-RU" sz="2800" b="1" dirty="0"/>
              <a:t> недоразвитием психики с выраженной недостаточностью интеллекта, затрудняющее или делающее полностью невозможным адекватное социальное функционирование </a:t>
            </a:r>
            <a:r>
              <a:rPr lang="ru-RU" sz="2800" b="1" dirty="0" smtClean="0"/>
              <a:t>индивидуума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3914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5487888"/>
          </a:xfrm>
        </p:spPr>
        <p:txBody>
          <a:bodyPr/>
          <a:lstStyle/>
          <a:p>
            <a:r>
              <a:rPr lang="ru-RU" b="1" dirty="0"/>
              <a:t>Существует гипотеза, в соответствии с которой в этиологии психического недоразвития различают два принципиально различных ряда факторов. Она была сформулирована J. </a:t>
            </a:r>
            <a:r>
              <a:rPr lang="ru-RU" b="1" dirty="0" err="1"/>
              <a:t>Roberts</a:t>
            </a:r>
            <a:r>
              <a:rPr lang="ru-RU" b="1" dirty="0"/>
              <a:t> еще в 1950 г. Первый ряд факторов относится к умственной отсталости более тяжелой степени. Он представлен совокупностью наследственных и </a:t>
            </a:r>
            <a:r>
              <a:rPr lang="ru-RU" b="1" dirty="0" err="1"/>
              <a:t>внешнесредовых</a:t>
            </a:r>
            <a:r>
              <a:rPr lang="ru-RU" b="1" dirty="0"/>
              <a:t> факторов, каждый из которых резко изменяет фенотип</a:t>
            </a:r>
            <a:r>
              <a:rPr lang="ru-RU" b="1" dirty="0" smtClean="0"/>
              <a:t> </a:t>
            </a:r>
            <a:endParaRPr lang="ru-RU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"/>
            <a:ext cx="7391400" cy="2142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-459432"/>
            <a:ext cx="8678768" cy="6784032"/>
          </a:xfrm>
        </p:spPr>
        <p:txBody>
          <a:bodyPr/>
          <a:lstStyle/>
          <a:p>
            <a:pPr algn="just">
              <a:buNone/>
            </a:pPr>
            <a:r>
              <a:rPr lang="ru-RU" sz="4000" dirty="0" smtClean="0"/>
              <a:t>       </a:t>
            </a:r>
            <a:endParaRPr lang="ru-RU" sz="4000" dirty="0" smtClean="0">
              <a:solidFill>
                <a:srgbClr val="0215C6"/>
              </a:solidFill>
            </a:endParaRPr>
          </a:p>
          <a:p>
            <a:r>
              <a:rPr lang="ru-RU" b="1" dirty="0"/>
              <a:t>В связи с этим N. </a:t>
            </a:r>
            <a:r>
              <a:rPr lang="ru-RU" b="1" dirty="0" err="1"/>
              <a:t>Morton</a:t>
            </a:r>
            <a:r>
              <a:rPr lang="ru-RU" b="1" dirty="0"/>
              <a:t> и </a:t>
            </a:r>
            <a:r>
              <a:rPr lang="ru-RU" b="1" dirty="0" err="1"/>
              <a:t>соавт</a:t>
            </a:r>
            <a:r>
              <a:rPr lang="ru-RU" b="1" dirty="0"/>
              <a:t>. (1977) называли эти факторы «</a:t>
            </a:r>
            <a:r>
              <a:rPr lang="ru-RU" b="1" dirty="0" err="1"/>
              <a:t>мегафенными</a:t>
            </a:r>
            <a:r>
              <a:rPr lang="ru-RU" b="1" dirty="0"/>
              <a:t>». Часто таким фактором является наследственный — хромосомные аберрации, мутантные гены и т. п. Средовые же воздействия в этом случае относятся к так называемым случайно-средовым явлениям (травмы, </a:t>
            </a:r>
            <a:r>
              <a:rPr lang="ru-RU" b="1" dirty="0" err="1"/>
              <a:t>нейроинфекции</a:t>
            </a:r>
            <a:r>
              <a:rPr lang="ru-RU" b="1" dirty="0"/>
              <a:t> и т. д.). Второй ряд факторов относится к умственной отсталости более легкой степени. Ее связывают с действием «</a:t>
            </a:r>
            <a:r>
              <a:rPr lang="ru-RU" b="1" dirty="0" err="1"/>
              <a:t>микрофенных</a:t>
            </a:r>
            <a:r>
              <a:rPr lang="ru-RU" b="1" dirty="0"/>
              <a:t>» факторов, имеющих наследственный и ненаследственный компоненты и дающих суммарный эффект.</a:t>
            </a:r>
            <a:endParaRPr lang="ru-RU" b="1" dirty="0"/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 rot="10800000" flipV="1">
            <a:off x="43094" y="2891886"/>
            <a:ext cx="9057812" cy="62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"/>
            <a:ext cx="7391400" cy="3571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929718" cy="6286544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buFont typeface="Wingdings" pitchFamily="2" charset="2"/>
              <a:buChar char="v"/>
            </a:pPr>
            <a:r>
              <a:rPr lang="ru-RU" sz="2800" b="1" dirty="0"/>
              <a:t>Наследственные компоненты рассматриваются как конституциональные особенности, отражающие семейную отягощенность, а </a:t>
            </a:r>
            <a:r>
              <a:rPr lang="ru-RU" sz="2800" b="1" dirty="0" err="1"/>
              <a:t>внешнесредовые</a:t>
            </a:r>
            <a:r>
              <a:rPr lang="ru-RU" sz="2800" b="1" dirty="0"/>
              <a:t> — как сумма отрицательных воздействий среды (биологического и </a:t>
            </a:r>
            <a:r>
              <a:rPr lang="ru-RU" sz="2800" b="1" dirty="0" err="1"/>
              <a:t>культурально</a:t>
            </a:r>
            <a:r>
              <a:rPr lang="ru-RU" sz="2800" b="1" dirty="0"/>
              <a:t>-семейного характера), препятствующих развитию интеллекта ребенка в рамках его генетического потенциала. Выделение </a:t>
            </a:r>
            <a:r>
              <a:rPr lang="ru-RU" sz="2800" b="1" dirty="0" err="1"/>
              <a:t>мегафенных</a:t>
            </a:r>
            <a:r>
              <a:rPr lang="ru-RU" sz="2800" b="1" dirty="0"/>
              <a:t> и </a:t>
            </a:r>
            <a:r>
              <a:rPr lang="ru-RU" sz="2800" b="1" dirty="0" err="1"/>
              <a:t>микрофенных</a:t>
            </a:r>
            <a:r>
              <a:rPr lang="ru-RU" sz="2800" b="1" dirty="0"/>
              <a:t> факторов, естественно, не является абсолютным и скорее отражает лишь общую тенденцию повышения доли </a:t>
            </a:r>
            <a:r>
              <a:rPr lang="ru-RU" sz="2800" b="1" dirty="0" err="1"/>
              <a:t>мегафенных</a:t>
            </a:r>
            <a:r>
              <a:rPr lang="ru-RU" sz="2800" b="1" dirty="0"/>
              <a:t> причин при большей тяжести интеллектуального дефекта. </a:t>
            </a:r>
            <a:endParaRPr lang="ru-RU" sz="2800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9"/>
            <a:ext cx="7391400" cy="214314"/>
          </a:xfrm>
        </p:spPr>
        <p:txBody>
          <a:bodyPr/>
          <a:lstStyle/>
          <a:p>
            <a:r>
              <a:rPr lang="ru-RU" sz="2000" i="1" dirty="0">
                <a:solidFill>
                  <a:schemeClr val="tx1"/>
                </a:solidFill>
              </a:rPr>
              <a:t>Клинико-биологические и социальные особенности умственной отсталости разной степени 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61652"/>
            <a:ext cx="8643998" cy="5739181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639980"/>
              </p:ext>
            </p:extLst>
          </p:nvPr>
        </p:nvGraphicFramePr>
        <p:xfrm>
          <a:off x="323528" y="764704"/>
          <a:ext cx="8640960" cy="59413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21393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Характеристика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Степень умственной отсталости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9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легкая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тяжелая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</a:tr>
              <a:tr h="213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IQ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Выше 50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Около 30—20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</a:tr>
              <a:tr h="385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Клиническая оценка степени тяжести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Дебильность, пограничная умственная отсталость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Имбецильность, идиотия, тяжелая умственная отсталость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</a:tr>
              <a:tr h="556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Обозначение в литературе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Семейная, недифференцированная, семейно-культуральная, семейная доклиническая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Биологическая, патологическая, клиническая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</a:tr>
              <a:tr h="385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Частота в популяции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1—3 % (с большими колебаниями показателей в разных источниках)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Около 0,4 %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</a:tr>
              <a:tr h="544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Распределение по полу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Отсутствие различий или незначительное преобладание мужчин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Преобладание мужчин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</a:tr>
              <a:tr h="7111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Сопутствующие состояния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Нарушения поведения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Двигательная расторможенность, соматическая и неврологическая патология, эпилептиформный синдром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</a:tr>
              <a:tr h="213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Репродуктивность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Нормальная или повышенная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Отсутствует или резко снижена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</a:tr>
              <a:tr h="556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Семейная психопатология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Родители и сибсы часто умственно отсталые или с низкой нормой интеллекта; алкоголизм; преступность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Родители, как правило, интеллектуально полноценны, сибсы могут быть умственно отсталыми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</a:tr>
              <a:tr h="1069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Этиопатогенез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Мультифакториальное наследование заболевания; реже болезнь, обусловленная одним геном и хромосомными нарушениями; незначительная роль экзогенных факторов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Экзогенно обусловленное заболевание, редкие случаи наследования болезни по рецессивному типу и обусловленное хромосомными аномалиями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</a:tr>
              <a:tr h="8782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Цели и возможности медицинской и педагогической помощи больному и семье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Обучение и воспитание, трудоустройство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Медико-генетическое консультирование семьи; социальное устройство больного, патогенетическое лечение некоторых дефектов обмена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562" marR="17562" marT="17562" marB="17562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858180" cy="142876"/>
          </a:xfrm>
        </p:spPr>
        <p:txBody>
          <a:bodyPr/>
          <a:lstStyle/>
          <a:p>
            <a:r>
              <a:rPr lang="ru-RU" u="sng" dirty="0" smtClean="0">
                <a:solidFill>
                  <a:srgbClr val="0215C6"/>
                </a:solidFill>
              </a:rPr>
              <a:t>  </a:t>
            </a:r>
            <a:endParaRPr lang="ru-RU" u="sng" dirty="0">
              <a:solidFill>
                <a:srgbClr val="0215C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527078"/>
          </a:xfrm>
        </p:spPr>
        <p:txBody>
          <a:bodyPr/>
          <a:lstStyle/>
          <a:p>
            <a:endParaRPr lang="ru-RU" dirty="0" smtClean="0">
              <a:solidFill>
                <a:srgbClr val="0215C6"/>
              </a:solidFill>
            </a:endParaRPr>
          </a:p>
          <a:p>
            <a:r>
              <a:rPr lang="ru-RU" b="1" dirty="0" smtClean="0"/>
              <a:t>Данные сведения </a:t>
            </a:r>
            <a:r>
              <a:rPr lang="ru-RU" b="1" dirty="0"/>
              <a:t>позволяют понять некоторые хорошо известные клиницистам наблюдения, а именно: рождение детей с глубоким слабоумием у интеллектуально полноценных родителей; семейное накопление случаев легкой умственной отсталости, особенно в семьях, где родители и сибсы отличаются интеллектуальным уровнем ниже популяционного. Соматическая и неврологическая патология при легкой умственной отсталости, как правило, отсутствует, при тяжелой — встречается весьма часто</a:t>
            </a:r>
            <a:r>
              <a:rPr lang="ru-RU" b="1" dirty="0" smtClean="0"/>
              <a:t> </a:t>
            </a:r>
            <a:endParaRPr lang="ru-RU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8678198" cy="6336704"/>
          </a:xfrm>
        </p:spPr>
        <p:txBody>
          <a:bodyPr/>
          <a:lstStyle/>
          <a:p>
            <a:pPr>
              <a:buNone/>
            </a:pPr>
            <a:r>
              <a:rPr lang="ru-RU" b="1" dirty="0"/>
              <a:t>При обследовании умственно отсталого ребенка всегда следует стремиться к определению этиологического фактора, играющего основную роль в возникновении интеллектуального дефекта, хотя в большинстве случаев это представляет весьма сложную задачу. Наиболее часто диагностируются наследственно обусловленные заболевания, причем основная часть специфических наследственных форм выявляется не с помощью лабораторных генетических методов, а по определенной для каждого заболевания клинической симптоматике (по соматоневрологическим признакам)</a:t>
            </a:r>
          </a:p>
          <a:p>
            <a:pPr>
              <a:buNone/>
            </a:pPr>
            <a:endParaRPr lang="ru-RU" dirty="0" smtClean="0">
              <a:solidFill>
                <a:srgbClr val="0215C6"/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1"/>
            <a:ext cx="7391400" cy="1428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6072230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0215C6"/>
              </a:solidFill>
            </a:endParaRPr>
          </a:p>
          <a:p>
            <a:pPr algn="just">
              <a:buNone/>
            </a:pPr>
            <a:r>
              <a:rPr lang="ru-RU" b="1" i="1" dirty="0" smtClean="0">
                <a:solidFill>
                  <a:srgbClr val="0215C6"/>
                </a:solidFill>
              </a:rPr>
              <a:t>   </a:t>
            </a:r>
          </a:p>
          <a:p>
            <a:endParaRPr lang="ru-RU" sz="4400" dirty="0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2835755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1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4664"/>
            <a:ext cx="84969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Значительно реже «нозологические генетические единицы» диагностируются цитогенетическими методами; на долю биохимической диагностики приходится не более 1—2 % [Марничева Г. С. и др., 1979; E. G. </a:t>
            </a:r>
            <a:r>
              <a:rPr lang="ru-RU" sz="2400" b="1" dirty="0" err="1"/>
              <a:t>Kaveggia</a:t>
            </a:r>
            <a:r>
              <a:rPr lang="ru-RU" sz="2400" b="1" dirty="0"/>
              <a:t> </a:t>
            </a:r>
            <a:r>
              <a:rPr lang="ru-RU" sz="2400" b="1" dirty="0" err="1"/>
              <a:t>et</a:t>
            </a:r>
            <a:r>
              <a:rPr lang="ru-RU" sz="2400" b="1" dirty="0"/>
              <a:t> </a:t>
            </a:r>
            <a:r>
              <a:rPr lang="ru-RU" sz="2400" b="1" dirty="0" err="1"/>
              <a:t>al</a:t>
            </a:r>
            <a:r>
              <a:rPr lang="ru-RU" sz="2400" b="1" dirty="0"/>
              <a:t>., 1971]. </a:t>
            </a:r>
            <a:r>
              <a:rPr lang="ru-RU" sz="2400" b="1" dirty="0" err="1"/>
              <a:t>Внешнесредовые</a:t>
            </a:r>
            <a:r>
              <a:rPr lang="ru-RU" sz="2400" b="1" dirty="0"/>
              <a:t> причины достоверно определяются только в тех случаях, когда имеется специфика поражения (тератогенное действие алкоголя, вируса краснухи и т. п.) или есть указания на нормальное развитие ребенка до воздействия какого-либо фактора, например до заболевания энцефалитом, травмы и т. д. В остальных случаях следует говорить о вероятном влиянии той или иной отмеченной в анамнезе вредности. В целом среди тяжелых форм умственной отсталости этиологию удается установить в 20—40 % случаев, среди легких форм — значительно реже (10—12 %).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1"/>
            <a:ext cx="7391400" cy="1428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929718" cy="6215106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Выраженная умственная отсталость без специфической клинической картины в значительной степени является наследственно обусловленной. Именно в этой группе в 1943 г. J. </a:t>
            </a:r>
            <a:r>
              <a:rPr lang="ru-RU" b="1" dirty="0" err="1"/>
              <a:t>Marth</a:t>
            </a:r>
            <a:r>
              <a:rPr lang="ru-RU" b="1" dirty="0"/>
              <a:t> и J. </a:t>
            </a:r>
            <a:r>
              <a:rPr lang="ru-RU" b="1" dirty="0" err="1"/>
              <a:t>Bell</a:t>
            </a:r>
            <a:r>
              <a:rPr lang="ru-RU" b="1" dirty="0"/>
              <a:t> установили сцепление с Х-хромосомой одной из форм олигофрении, которая получила название «умственной отсталости с ломкой Х-хромосомой» («синдром Х-ломкой хромосомы», «синдром </a:t>
            </a:r>
            <a:r>
              <a:rPr lang="ru-RU" b="1" dirty="0" err="1"/>
              <a:t>фрагильной</a:t>
            </a:r>
            <a:r>
              <a:rPr lang="ru-RU" b="1" dirty="0"/>
              <a:t> хромосомы», «синдром Мартина — Белл»). </a:t>
            </a:r>
            <a:endParaRPr lang="ru-RU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45718"/>
            <a:ext cx="73914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15436" cy="6858000"/>
          </a:xfrm>
        </p:spPr>
        <p:txBody>
          <a:bodyPr/>
          <a:lstStyle/>
          <a:p>
            <a:r>
              <a:rPr lang="ru-RU" sz="2400" b="1" dirty="0"/>
              <a:t>В подавляющем большинстве случаев умственной отсталости поражения относятся к </a:t>
            </a:r>
            <a:r>
              <a:rPr lang="ru-RU" sz="2400" b="1" dirty="0" err="1"/>
              <a:t>пренатальному</a:t>
            </a:r>
            <a:r>
              <a:rPr lang="ru-RU" sz="2400" b="1" dirty="0"/>
              <a:t> периоду. Большая часть ведущих авторов полагают, что </a:t>
            </a:r>
            <a:r>
              <a:rPr lang="ru-RU" sz="2400" b="1" dirty="0" err="1"/>
              <a:t>пренатальными</a:t>
            </a:r>
            <a:r>
              <a:rPr lang="ru-RU" sz="2400" b="1" dirty="0"/>
              <a:t> воздействиями обусловлено не менее 70—90 % всех случаев интеллектуального недоразвития [Блюмина М. Г., 1985; L. </a:t>
            </a:r>
            <a:r>
              <a:rPr lang="ru-RU" sz="2400" b="1" dirty="0" err="1"/>
              <a:t>Crome</a:t>
            </a:r>
            <a:r>
              <a:rPr lang="ru-RU" sz="2400" b="1" dirty="0"/>
              <a:t>, L. </a:t>
            </a:r>
            <a:r>
              <a:rPr lang="ru-RU" sz="2400" b="1" dirty="0" err="1"/>
              <a:t>Stern</a:t>
            </a:r>
            <a:r>
              <a:rPr lang="ru-RU" sz="2400" b="1" dirty="0"/>
              <a:t>, J. </a:t>
            </a:r>
            <a:r>
              <a:rPr lang="ru-RU" sz="2400" b="1" dirty="0" err="1"/>
              <a:t>Bicknell</a:t>
            </a:r>
            <a:r>
              <a:rPr lang="ru-RU" sz="2400" b="1" dirty="0"/>
              <a:t>, 1975; H. K. </a:t>
            </a:r>
            <a:r>
              <a:rPr lang="ru-RU" sz="2400" b="1" dirty="0" err="1"/>
              <a:t>Blomquist</a:t>
            </a:r>
            <a:r>
              <a:rPr lang="ru-RU" sz="2400" b="1" dirty="0"/>
              <a:t>, 1982]. Внутриутробные инфекции как этиологический фактор диагностируются суммарно у 4—5 % больных с глубокой умственной отсталостью и менее чем у 1 % больных с более легкой степенью интеллектуального недоразвития [</a:t>
            </a:r>
            <a:r>
              <a:rPr lang="ru-RU" sz="2400" b="1" dirty="0" err="1"/>
              <a:t>Heber</a:t>
            </a:r>
            <a:r>
              <a:rPr lang="ru-RU" sz="2400" b="1" dirty="0"/>
              <a:t> R., 1970; </a:t>
            </a:r>
            <a:r>
              <a:rPr lang="ru-RU" sz="2400" b="1" dirty="0" err="1"/>
              <a:t>Kaveggia</a:t>
            </a:r>
            <a:r>
              <a:rPr lang="ru-RU" sz="2400" b="1" dirty="0"/>
              <a:t> E. </a:t>
            </a:r>
            <a:r>
              <a:rPr lang="ru-RU" sz="2400" b="1" dirty="0" err="1"/>
              <a:t>et</a:t>
            </a:r>
            <a:r>
              <a:rPr lang="ru-RU" sz="2400" b="1" dirty="0"/>
              <a:t> </a:t>
            </a:r>
            <a:r>
              <a:rPr lang="ru-RU" sz="2400" b="1" dirty="0" err="1"/>
              <a:t>al</a:t>
            </a:r>
            <a:r>
              <a:rPr lang="ru-RU" sz="2400" b="1" dirty="0"/>
              <a:t>., 1971; </a:t>
            </a:r>
            <a:r>
              <a:rPr lang="ru-RU" sz="2400" b="1" dirty="0" err="1"/>
              <a:t>Gustavson</a:t>
            </a:r>
            <a:r>
              <a:rPr lang="ru-RU" sz="2400" b="1" dirty="0"/>
              <a:t> K. H., 1981]. Среди тератогенных факторов химического ряда самым частым является алкоголь, тератогенный эффект которого клинически проявляется выраженными нарушениями в виде «синдрома алкогольного плода». </a:t>
            </a:r>
            <a:endParaRPr lang="ru-RU" sz="24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6072230"/>
          </a:xfrm>
        </p:spPr>
        <p:txBody>
          <a:bodyPr/>
          <a:lstStyle/>
          <a:p>
            <a:r>
              <a:rPr lang="ru-RU" b="1" dirty="0"/>
              <a:t>Большое значение в генезе недоразвития мозга и врожденного слабоумия придается </a:t>
            </a:r>
            <a:r>
              <a:rPr lang="ru-RU" b="1" dirty="0" err="1"/>
              <a:t>интра</a:t>
            </a:r>
            <a:r>
              <a:rPr lang="ru-RU" b="1" dirty="0"/>
              <a:t> - и перинатальной гипоксии, которая связана со многими причинами, вызывающими нарушение развития плода: тяжелые хронические заболевания матери во время беременности (сердечно-сосудистая недостаточность, болезни крови, почек, эндокринопатии), неправильное положение и </a:t>
            </a:r>
            <a:r>
              <a:rPr lang="ru-RU" b="1" dirty="0" err="1"/>
              <a:t>предлежание</a:t>
            </a:r>
            <a:r>
              <a:rPr lang="ru-RU" b="1" dirty="0"/>
              <a:t> плода, быстрые или затяжные роды, нарушение циркуляции крови в сосудах пуповины, аномальное строение плаценты, слабость родовой деятельности и др.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43804" cy="5832648"/>
          </a:xfrm>
        </p:spPr>
        <p:txBody>
          <a:bodyPr/>
          <a:lstStyle/>
          <a:p>
            <a:pPr algn="just"/>
            <a:r>
              <a:rPr lang="ru-RU" sz="280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Термин «умственная отсталость» стал общепринятым в мировой психиатрии в течение последних двух десятилетий, вошел в международные классификации психических болезней и национальные классификации многих стран, заменив термин «олигофрения», который длительное время был распространен в нашей стране и некоторых других странах мира. 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500174"/>
            <a:ext cx="8715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/>
          </a:p>
          <a:p>
            <a:pPr algn="just"/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endParaRPr lang="ru-RU" sz="3200" dirty="0" smtClean="0">
              <a:solidFill>
                <a:srgbClr val="002060"/>
              </a:solidFill>
            </a:endParaRPr>
          </a:p>
          <a:p>
            <a:pPr algn="just">
              <a:buFontTx/>
              <a:buChar char="-"/>
            </a:pPr>
            <a:endParaRPr lang="ru-RU" sz="3200" b="1" dirty="0" smtClean="0"/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2129664" y="1500174"/>
            <a:ext cx="312906" cy="130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Times New Roman" pitchFamily="18" charset="0"/>
              </a:rPr>
              <a:t> </a:t>
            </a:r>
            <a:endParaRPr kumimoji="0" lang="ru-RU" sz="36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1279" y="2684064"/>
            <a:ext cx="8534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1016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</a:t>
            </a:r>
            <a:endParaRPr lang="ru-RU" b="1" dirty="0" smtClean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500438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642910" y="4782546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45718"/>
            <a:ext cx="73914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4"/>
            <a:ext cx="8678198" cy="6453336"/>
          </a:xfrm>
        </p:spPr>
        <p:txBody>
          <a:bodyPr/>
          <a:lstStyle/>
          <a:p>
            <a:r>
              <a:rPr lang="ru-RU" sz="2400" b="1" dirty="0"/>
              <a:t>С поражением мозга в </a:t>
            </a:r>
            <a:r>
              <a:rPr lang="ru-RU" sz="2400" b="1" dirty="0" err="1"/>
              <a:t>пренатальном</a:t>
            </a:r>
            <a:r>
              <a:rPr lang="ru-RU" sz="2400" b="1" dirty="0"/>
              <a:t> периоде связано подавляющее большинство случаев умственной отсталости, в то время как роль перинатальной патологии довольно скромна — 7—8 % (главным образом гипоксия) [</a:t>
            </a:r>
            <a:r>
              <a:rPr lang="ru-RU" sz="2400" b="1" dirty="0" err="1"/>
              <a:t>Gustavson</a:t>
            </a:r>
            <a:r>
              <a:rPr lang="ru-RU" sz="2400" b="1" dirty="0"/>
              <a:t> K. H., 1977; </a:t>
            </a:r>
            <a:r>
              <a:rPr lang="ru-RU" sz="2400" b="1" dirty="0" err="1"/>
              <a:t>Blomquist</a:t>
            </a:r>
            <a:r>
              <a:rPr lang="ru-RU" sz="2400" b="1" dirty="0"/>
              <a:t> H. K., 1982]. В постнатальном периоде в качестве этиологических факторов умственной отсталости чаще выступают </a:t>
            </a:r>
            <a:r>
              <a:rPr lang="ru-RU" sz="2400" b="1" dirty="0" err="1"/>
              <a:t>нейроинфекции</a:t>
            </a:r>
            <a:r>
              <a:rPr lang="ru-RU" sz="2400" b="1" dirty="0"/>
              <a:t> (энцефалиты, </a:t>
            </a:r>
            <a:r>
              <a:rPr lang="ru-RU" sz="2400" b="1" dirty="0" err="1"/>
              <a:t>менингоэнцефалиты</a:t>
            </a:r>
            <a:r>
              <a:rPr lang="ru-RU" sz="2400" b="1" dirty="0"/>
              <a:t>), дистрофические заболевания, тяжелые интоксикации, черепно-мозговые травмы, состояния клинической смерти, перенесенные в первые годы жизни [Сухарева Г. Е., 1965, и др.]. </a:t>
            </a:r>
            <a:endParaRPr lang="ru-RU" sz="24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45718"/>
            <a:ext cx="73914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264696"/>
          </a:xfrm>
        </p:spPr>
        <p:txBody>
          <a:bodyPr/>
          <a:lstStyle/>
          <a:p>
            <a:r>
              <a:rPr lang="ru-RU" b="1" dirty="0"/>
              <a:t>Особенно сложным является установление у больных причин возникновения легких, клинически неспецифичных форм интеллектуального недоразвития, которые наблюдаются у основной части умственно отсталых лиц. Эту умственную отсталость характеризуют корреляция с отрицательными </a:t>
            </a:r>
            <a:r>
              <a:rPr lang="ru-RU" b="1" dirty="0" err="1"/>
              <a:t>микросоциальными</a:t>
            </a:r>
            <a:r>
              <a:rPr lang="ru-RU" b="1" dirty="0"/>
              <a:t> условиями, с одной стороны, и семейное накопление случаев интеллектуального недоразвития, т. е. передача умственной отсталости из поколения в поколение, — с другой. </a:t>
            </a:r>
            <a:endParaRPr lang="ru-RU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45718"/>
            <a:ext cx="73914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8964488" cy="6120680"/>
          </a:xfrm>
        </p:spPr>
        <p:txBody>
          <a:bodyPr/>
          <a:lstStyle/>
          <a:p>
            <a:r>
              <a:rPr lang="ru-RU" sz="2400" b="1" dirty="0"/>
              <a:t>Вместе с тем сам факт семейной передачи интеллектуального дефекта при легкой недифференцированной умственной отсталости не поддается прямой интерпретации, поскольку в семьях умственно отсталых очень высок уровень отрицательных не только социально-средовых, но и биологических влияний, которые также могут оказывать негативное действие на развитие ребенка. Это подтверждается работами по изучению развития близнецов и приемных детей [</a:t>
            </a:r>
            <a:r>
              <a:rPr lang="ru-RU" sz="2400" b="1" dirty="0" err="1"/>
              <a:t>Dekaban</a:t>
            </a:r>
            <a:r>
              <a:rPr lang="ru-RU" sz="2400" b="1" dirty="0"/>
              <a:t> A., 1968; </a:t>
            </a:r>
            <a:r>
              <a:rPr lang="ru-RU" sz="2400" b="1" dirty="0" err="1"/>
              <a:t>Caspar</a:t>
            </a:r>
            <a:r>
              <a:rPr lang="ru-RU" sz="2400" b="1" dirty="0"/>
              <a:t> E., 1977, и др.]. Рассматриваемую группу умственной отсталости, клинически и </a:t>
            </a:r>
            <a:r>
              <a:rPr lang="ru-RU" sz="2400" b="1" dirty="0" err="1"/>
              <a:t>патогенетически</a:t>
            </a:r>
            <a:r>
              <a:rPr lang="ru-RU" sz="2400" b="1" dirty="0"/>
              <a:t> неоднородную, принято обозначать «семейная недифференцированная умственная отсталость». </a:t>
            </a:r>
            <a:endParaRPr lang="ru-RU" sz="2400" b="1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45718"/>
            <a:ext cx="73914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6135960"/>
          </a:xfrm>
        </p:spPr>
        <p:txBody>
          <a:bodyPr/>
          <a:lstStyle/>
          <a:p>
            <a:r>
              <a:rPr lang="ru-RU" sz="2400" b="1" dirty="0"/>
              <a:t>На основе изложенного можно сделать вывод о том, что генез легкой умственной отсталости с неспецифической клинической картиной может быть различным: 1) биологическое поражение мозга вследствие внутриутробных, пери- и постнатальных средовых воздействий; 2) специфическое биологическое поражение мозга вследствие неполного проявления одного из мутантных генов, а также у </a:t>
            </a:r>
            <a:r>
              <a:rPr lang="ru-RU" sz="2400" b="1" dirty="0" err="1"/>
              <a:t>гетерозигот</a:t>
            </a:r>
            <a:r>
              <a:rPr lang="ru-RU" sz="2400" b="1" dirty="0"/>
              <a:t>; 3) неспецифические генетические (конституционально-семейные) факторы; 4) социальные условия, препятствующие достижению ребенком оптимального психического развития в рамках его генетического потенциала. Последние две группы факторов выступают в большинстве случаев в тесном взаимодействии. </a:t>
            </a:r>
            <a:endParaRPr lang="ru-RU" sz="24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391400" cy="45719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534752" cy="6408712"/>
          </a:xfrm>
        </p:spPr>
        <p:txBody>
          <a:bodyPr/>
          <a:lstStyle/>
          <a:p>
            <a:r>
              <a:rPr lang="ru-RU" sz="2400" b="1" dirty="0"/>
              <a:t>Однако имеются и общие для всех форм интеллектуального недоразвития патогенетические звенья. Среди них важная роль принадлежит так называемому </a:t>
            </a:r>
            <a:r>
              <a:rPr lang="ru-RU" sz="2400" b="1" dirty="0" err="1"/>
              <a:t>хроногенному</a:t>
            </a:r>
            <a:r>
              <a:rPr lang="ru-RU" sz="2400" b="1" dirty="0"/>
              <a:t> фактору, т. е. периоду онтогенеза, в котором происходит поражение развивающегося мозга. Различные патогенные факторы (как генетические, так и экзогенные), действуя в один и тот же период онтогенеза, могут вызывать сходные изменения в мозге, которые характеризуются идентичными или сходными клиническими проявлениями, в то время как один и тот же этиологический фактор, воздействуя на различных этапах онтогенеза, может вызывать разные последствия [Светлов П. Г., 1962; Сухарева Г. Е., 1965, и др.]. </a:t>
            </a:r>
            <a:endParaRPr lang="ru-RU" sz="24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"/>
            <a:ext cx="7391400" cy="21429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6120680"/>
          </a:xfrm>
        </p:spPr>
        <p:txBody>
          <a:bodyPr/>
          <a:lstStyle/>
          <a:p>
            <a:r>
              <a:rPr lang="ru-RU" sz="2400" b="1" dirty="0" smtClean="0"/>
              <a:t>Большая </a:t>
            </a:r>
            <a:r>
              <a:rPr lang="ru-RU" sz="2400" b="1" dirty="0"/>
              <a:t>часть (около 75 %) олигофрении обусловлена поражением развивающегося мозга во внутриутробном периоде. Особое значение при этом имеют критические периоды развития, характеризующиеся не только интенсивностью морфологических и физиологических процессов, но и повышенной чувствительностью эмбриона и плода к воздействию патогенных факторов. Именно в эти периоды под влиянием патогенных факторов может нарушаться морфологическая и химическая дифференциация структур и возникают различные аномалии развития [</a:t>
            </a:r>
            <a:r>
              <a:rPr lang="ru-RU" sz="2400" b="1" dirty="0" err="1"/>
              <a:t>Дыбан</a:t>
            </a:r>
            <a:r>
              <a:rPr lang="ru-RU" sz="2400" b="1" dirty="0"/>
              <a:t> А. П., 1959; Светлов П. Г., 1962, и др.]</a:t>
            </a:r>
            <a:endParaRPr lang="ru-RU" sz="24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"/>
            <a:ext cx="7391400" cy="285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764704"/>
            <a:ext cx="8075240" cy="5559896"/>
          </a:xfrm>
        </p:spPr>
        <p:txBody>
          <a:bodyPr/>
          <a:lstStyle/>
          <a:p>
            <a:r>
              <a:rPr lang="ru-RU" b="1" dirty="0"/>
              <a:t> Все внутриутробные аномалии развития подразделяют на </a:t>
            </a:r>
            <a:r>
              <a:rPr lang="ru-RU" b="1" dirty="0" err="1"/>
              <a:t>бластопатии</a:t>
            </a:r>
            <a:r>
              <a:rPr lang="ru-RU" b="1" dirty="0"/>
              <a:t>, обусловленные поражением зародыша в период </a:t>
            </a:r>
            <a:r>
              <a:rPr lang="ru-RU" b="1" dirty="0" err="1"/>
              <a:t>бластогенеза</a:t>
            </a:r>
            <a:r>
              <a:rPr lang="ru-RU" b="1" dirty="0"/>
              <a:t> — до 4 </a:t>
            </a:r>
            <a:r>
              <a:rPr lang="ru-RU" b="1" dirty="0" err="1"/>
              <a:t>нед</a:t>
            </a:r>
            <a:r>
              <a:rPr lang="ru-RU" b="1" dirty="0"/>
              <a:t> беременности, </a:t>
            </a:r>
            <a:r>
              <a:rPr lang="ru-RU" b="1" dirty="0" err="1"/>
              <a:t>эмбриопатии</a:t>
            </a:r>
            <a:r>
              <a:rPr lang="ru-RU" b="1" dirty="0"/>
              <a:t> — поражение в период эмбриогенеза — от 4 </a:t>
            </a:r>
            <a:r>
              <a:rPr lang="ru-RU" b="1" dirty="0" err="1"/>
              <a:t>нед</a:t>
            </a:r>
            <a:r>
              <a:rPr lang="ru-RU" b="1" dirty="0"/>
              <a:t> до 4 </a:t>
            </a:r>
            <a:r>
              <a:rPr lang="ru-RU" b="1" dirty="0" err="1"/>
              <a:t>мес</a:t>
            </a:r>
            <a:r>
              <a:rPr lang="ru-RU" b="1" dirty="0"/>
              <a:t> беременности, и </a:t>
            </a:r>
            <a:r>
              <a:rPr lang="ru-RU" b="1" dirty="0" err="1"/>
              <a:t>фетопатии</a:t>
            </a:r>
            <a:r>
              <a:rPr lang="ru-RU" b="1" dirty="0"/>
              <a:t> — аномалии, возникшие в результате поражения плода в сроки от 4 </a:t>
            </a:r>
            <a:r>
              <a:rPr lang="ru-RU" b="1" dirty="0" err="1"/>
              <a:t>мес</a:t>
            </a:r>
            <a:r>
              <a:rPr lang="ru-RU" b="1" dirty="0"/>
              <a:t> до конца беременности. </a:t>
            </a:r>
            <a:endParaRPr lang="ru-RU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3914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6632"/>
            <a:ext cx="8219256" cy="6207968"/>
          </a:xfrm>
        </p:spPr>
        <p:txBody>
          <a:bodyPr/>
          <a:lstStyle/>
          <a:p>
            <a:pPr algn="just"/>
            <a:r>
              <a:rPr lang="ru-RU" sz="2400" b="1" dirty="0"/>
              <a:t>Поражение в период </a:t>
            </a:r>
            <a:r>
              <a:rPr lang="ru-RU" sz="2400" b="1" dirty="0" err="1"/>
              <a:t>бластогенеза</a:t>
            </a:r>
            <a:r>
              <a:rPr lang="ru-RU" sz="2400" b="1" dirty="0"/>
              <a:t>, как правило, обусловливает гибель зачатка или ведет к грубому нарушению развития всего организма. В период эмбрионального развития, характеризующегося интенсивным органогенезом, патогенные факторы (как генетические, так и средовые) вызывают пороки развития не только мозга, но и других органов, особенно тех, которые находятся в критической стадии развития. Поражение мозга во внутриутробном периоде не всегда возникает одновременно с нарушением формирования других органов и тканей: и при наследственных, и при экзогенных внутриутробных поражениях (в частности, при внутриутробных инфекциях) поражение мозга может относиться к другому временному периоду и, что очень важно, даже прогрессировать в постнатальном периоде. </a:t>
            </a:r>
            <a:endParaRPr lang="ru-RU" sz="2400" b="1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3914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919936"/>
          </a:xfrm>
        </p:spPr>
        <p:txBody>
          <a:bodyPr/>
          <a:lstStyle/>
          <a:p>
            <a:r>
              <a:rPr lang="ru-RU" b="1" dirty="0"/>
              <a:t>Во второй половине беременности, когда закладка органов в основном закончена и идет интенсивная дифференциация и интеграция функциональных систем, явных аномалий развития не возникает, а дисплазии, если и имеются, то очень негрубые. Исключение представляет головной мозг, в котором в этом периоде происходит формирование наиболее сложных структур, а изменения могут быть различными, в том числе и очень тяжелыми</a:t>
            </a:r>
            <a:endParaRPr lang="ru-RU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301608" cy="5688632"/>
          </a:xfrm>
        </p:spPr>
        <p:txBody>
          <a:bodyPr/>
          <a:lstStyle/>
          <a:p>
            <a:r>
              <a:rPr lang="ru-RU" sz="2400" b="1" dirty="0"/>
              <a:t>К концу беременности, в связи с развитием дифференцированной иннервации и </a:t>
            </a:r>
            <a:r>
              <a:rPr lang="ru-RU" sz="2400" b="1" dirty="0" err="1"/>
              <a:t>васкуляризации</a:t>
            </a:r>
            <a:r>
              <a:rPr lang="ru-RU" sz="2400" b="1" dirty="0"/>
              <a:t> ЦНС плода, а также в связи с созреванием иммунологических систем и совершенствованием других приспособительных механизмов в ответ на действие патогенных факторов могут возникать местные реакции мозга плода. Становится возможным появление локальных воспалительных процессов, очаговых некрозов, Рубцовых изменений и других ограниченных поражений головного мозга и мозговых оболочек. В фетальном периоде начинает проявляться тропизм многих патогенных агентов к определенным структурам мозга. </a:t>
            </a:r>
          </a:p>
        </p:txBody>
      </p:sp>
    </p:spTree>
    <p:extLst>
      <p:ext uri="{BB962C8B-B14F-4D97-AF65-F5344CB8AC3E}">
        <p14:creationId xmlns:p14="http://schemas.microsoft.com/office/powerpoint/2010/main" val="2500642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171432"/>
          </a:xfrm>
        </p:spPr>
        <p:txBody>
          <a:bodyPr/>
          <a:lstStyle/>
          <a:p>
            <a:r>
              <a:rPr lang="ru-RU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 flipV="1">
            <a:off x="0" y="166084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4400" dirty="0" smtClean="0"/>
          </a:p>
          <a:p>
            <a:pPr algn="just"/>
            <a:endParaRPr lang="ru-RU" sz="4400" dirty="0" smtClean="0"/>
          </a:p>
        </p:txBody>
      </p:sp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0" y="340828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1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1389760" y="1263577"/>
            <a:ext cx="60126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cs typeface="Times New Roman" pitchFamily="18" charset="0"/>
              </a:rPr>
              <a:t>             </a:t>
            </a: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ru-RU" sz="3200" b="1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692696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Термин «олигофрения» в 1915 г. ввел E. </a:t>
            </a:r>
            <a:r>
              <a:rPr lang="ru-RU" sz="2400" b="1" dirty="0" err="1"/>
              <a:t>Kraepelin</a:t>
            </a:r>
            <a:r>
              <a:rPr lang="ru-RU" sz="2400" b="1" dirty="0"/>
              <a:t> как синоним понятия «общая задержка психического развития» (</a:t>
            </a:r>
            <a:r>
              <a:rPr lang="ru-RU" sz="2400" b="1" dirty="0" err="1"/>
              <a:t>Allgemeine</a:t>
            </a:r>
            <a:r>
              <a:rPr lang="ru-RU" sz="2400" b="1" dirty="0"/>
              <a:t> </a:t>
            </a:r>
            <a:r>
              <a:rPr lang="ru-RU" sz="2400" b="1" dirty="0" err="1"/>
              <a:t>psychishe</a:t>
            </a:r>
            <a:r>
              <a:rPr lang="ru-RU" sz="2400" b="1" dirty="0"/>
              <a:t> </a:t>
            </a:r>
            <a:r>
              <a:rPr lang="ru-RU" sz="2400" b="1" dirty="0" err="1"/>
              <a:t>Entwicklungshemmung</a:t>
            </a:r>
            <a:r>
              <a:rPr lang="ru-RU" sz="2400" b="1" dirty="0"/>
              <a:t>). Указывая на клиническое единство олигофрении как аномалии развития не только головного мозга, но и всего организма, E. </a:t>
            </a:r>
            <a:r>
              <a:rPr lang="ru-RU" sz="2400" b="1" dirty="0" err="1"/>
              <a:t>Kraepelin</a:t>
            </a:r>
            <a:r>
              <a:rPr lang="ru-RU" sz="2400" b="1" dirty="0"/>
              <a:t> подчеркивал, что, несмотря на сходство внешних проявлений, олигофрения представляет собой «пеструю смесь» болезненных форм самого разного происхождения. Введенный E. </a:t>
            </a:r>
            <a:r>
              <a:rPr lang="ru-RU" sz="2400" b="1" dirty="0" err="1"/>
              <a:t>Kraepelin</a:t>
            </a:r>
            <a:r>
              <a:rPr lang="ru-RU" sz="2400" b="1" dirty="0"/>
              <a:t> термин «олигофрения» («</a:t>
            </a:r>
            <a:r>
              <a:rPr lang="ru-RU" sz="2400" b="1" dirty="0" err="1"/>
              <a:t>малоумие</a:t>
            </a:r>
            <a:r>
              <a:rPr lang="ru-RU" sz="2400" b="1" dirty="0"/>
              <a:t>») был призван также отграничить обозначаемое им врожденное слабоумие от слабоумия приобретенного — деменции.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568952" cy="5976664"/>
          </a:xfrm>
        </p:spPr>
        <p:txBody>
          <a:bodyPr/>
          <a:lstStyle/>
          <a:p>
            <a:r>
              <a:rPr lang="ru-RU" b="1" dirty="0"/>
              <a:t>Все сказанное позволяет сделать вывод, что при клинико-патогенетической дифференциации умственной отсталости у детей целесообразно учитывать существование двух ее групп — грубых </a:t>
            </a:r>
            <a:r>
              <a:rPr lang="ru-RU" b="1" dirty="0" err="1"/>
              <a:t>экзогенно</a:t>
            </a:r>
            <a:r>
              <a:rPr lang="ru-RU" b="1" dirty="0"/>
              <a:t> обусловленных (в том числе </a:t>
            </a:r>
            <a:r>
              <a:rPr lang="ru-RU" b="1" dirty="0" err="1"/>
              <a:t>этиологически</a:t>
            </a:r>
            <a:r>
              <a:rPr lang="ru-RU" b="1" dirty="0"/>
              <a:t> неясных) и наследственных форм поражения мозга (не связанных первично с формированием анатомо-физиологической основы интеллекта), а также легких форм умственной отсталости, обусловленных генетической вариабельностью интеллекта в норме. </a:t>
            </a:r>
          </a:p>
        </p:txBody>
      </p:sp>
    </p:spTree>
    <p:extLst>
      <p:ext uri="{BB962C8B-B14F-4D97-AF65-F5344CB8AC3E}">
        <p14:creationId xmlns:p14="http://schemas.microsoft.com/office/powerpoint/2010/main" val="31862604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06208" cy="988715"/>
          </a:xfrm>
        </p:spPr>
        <p:txBody>
          <a:bodyPr/>
          <a:lstStyle/>
          <a:p>
            <a:r>
              <a:rPr lang="ru-RU" sz="2800" i="1" dirty="0">
                <a:solidFill>
                  <a:schemeClr val="tx1"/>
                </a:solidFill>
              </a:rPr>
              <a:t>Классификация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343872"/>
          </a:xfrm>
        </p:spPr>
        <p:txBody>
          <a:bodyPr/>
          <a:lstStyle/>
          <a:p>
            <a:r>
              <a:rPr lang="ru-RU" sz="2000" b="1" dirty="0"/>
              <a:t>Начиная с J. </a:t>
            </a:r>
            <a:r>
              <a:rPr lang="ru-RU" sz="2000" b="1" dirty="0" err="1"/>
              <a:t>Esquirol</a:t>
            </a:r>
            <a:r>
              <a:rPr lang="ru-RU" sz="2000" b="1" dirty="0"/>
              <a:t> (1838), многие психиатры пытались выделить отдельные формы врожденного слабоумия. Одной из первых, основанных на клинических критериях, классификаций была группировка форм психического недоразвития в зависимости от нарушений темперамента. Такую группировку предложил W. </a:t>
            </a:r>
            <a:r>
              <a:rPr lang="ru-RU" sz="2000" b="1" dirty="0" err="1"/>
              <a:t>Griesinger</a:t>
            </a:r>
            <a:r>
              <a:rPr lang="ru-RU" sz="2000" b="1" dirty="0"/>
              <a:t> (1867), разделивший детей с врожденным слабоумием на апатичных и возбужденных. Аналогичный подход продемонстрировали E. </a:t>
            </a:r>
            <a:r>
              <a:rPr lang="ru-RU" sz="2000" b="1" dirty="0" err="1"/>
              <a:t>Kraepelin</a:t>
            </a:r>
            <a:r>
              <a:rPr lang="ru-RU" sz="2000" b="1" dirty="0"/>
              <a:t> и W. </a:t>
            </a:r>
            <a:r>
              <a:rPr lang="ru-RU" sz="2000" b="1" dirty="0" err="1"/>
              <a:t>Weygandt</a:t>
            </a:r>
            <a:r>
              <a:rPr lang="ru-RU" sz="2000" b="1" dirty="0"/>
              <a:t> (1915), которые выделили 2 клинических варианта олигофрении и соответственно 2 типа больных: </a:t>
            </a:r>
            <a:r>
              <a:rPr lang="ru-RU" sz="2000" b="1" dirty="0" err="1"/>
              <a:t>эретичные</a:t>
            </a:r>
            <a:r>
              <a:rPr lang="ru-RU" sz="2000" b="1" dirty="0"/>
              <a:t> </a:t>
            </a:r>
            <a:r>
              <a:rPr lang="ru-RU" sz="2000" b="1" dirty="0" err="1"/>
              <a:t>олигофрены</a:t>
            </a:r>
            <a:r>
              <a:rPr lang="ru-RU" sz="2000" b="1" dirty="0"/>
              <a:t> — больные с врожденным слабоумием, сопровождающимся двигательным беспокойством и раздражительностью; торпидные </a:t>
            </a:r>
            <a:r>
              <a:rPr lang="ru-RU" sz="2000" b="1" dirty="0" err="1"/>
              <a:t>олигофрены</a:t>
            </a:r>
            <a:r>
              <a:rPr lang="ru-RU" sz="2000" b="1" dirty="0"/>
              <a:t> — больные, отличающиеся тупым безразличием, апатией и заторможенностью. </a:t>
            </a:r>
          </a:p>
        </p:txBody>
      </p:sp>
    </p:spTree>
    <p:extLst>
      <p:ext uri="{BB962C8B-B14F-4D97-AF65-F5344CB8AC3E}">
        <p14:creationId xmlns:p14="http://schemas.microsoft.com/office/powerpoint/2010/main" val="36338501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495800"/>
          </a:xfrm>
        </p:spPr>
        <p:txBody>
          <a:bodyPr/>
          <a:lstStyle/>
          <a:p>
            <a:r>
              <a:rPr lang="ru-RU" b="1" dirty="0"/>
              <a:t>T. </a:t>
            </a:r>
            <a:r>
              <a:rPr lang="ru-RU" b="1" dirty="0" err="1"/>
              <a:t>Meynert</a:t>
            </a:r>
            <a:r>
              <a:rPr lang="ru-RU" b="1" dirty="0"/>
              <a:t> (1892) и D. </a:t>
            </a:r>
            <a:r>
              <a:rPr lang="ru-RU" b="1" dirty="0" err="1"/>
              <a:t>Bournewille</a:t>
            </a:r>
            <a:r>
              <a:rPr lang="ru-RU" b="1" dirty="0"/>
              <a:t> (1894) выдвинули анатомический принцип классификации олигофрении. Они различали состояния психического недоразвития, связанные с гидроцефалией, по врожденному отсутствию некоторых отделов головного мозга, «склерозу» всего мозга или отдельных его частей. Эти классификации представляют сейчас только исторический интерес. </a:t>
            </a:r>
          </a:p>
        </p:txBody>
      </p:sp>
    </p:spTree>
    <p:extLst>
      <p:ext uri="{BB962C8B-B14F-4D97-AF65-F5344CB8AC3E}">
        <p14:creationId xmlns:p14="http://schemas.microsoft.com/office/powerpoint/2010/main" val="34972581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495800"/>
          </a:xfrm>
        </p:spPr>
        <p:txBody>
          <a:bodyPr/>
          <a:lstStyle/>
          <a:p>
            <a:r>
              <a:rPr lang="ru-RU" b="1" dirty="0"/>
              <a:t>В дальнейшем основные классификации стали строиться на основе оценки глубины интеллектуального дефекта. В большинстве их выделяются в порядке нарастания психического дефекта дебильность, </a:t>
            </a:r>
            <a:r>
              <a:rPr lang="ru-RU" b="1" dirty="0" err="1"/>
              <a:t>имбецильность</a:t>
            </a:r>
            <a:r>
              <a:rPr lang="ru-RU" b="1" dirty="0"/>
              <a:t> и </a:t>
            </a:r>
            <a:r>
              <a:rPr lang="ru-RU" b="1" dirty="0" err="1"/>
              <a:t>идиотия</a:t>
            </a:r>
            <a:r>
              <a:rPr lang="ru-RU" b="1" dirty="0"/>
              <a:t>. Это деление сохраняется до сих пор, хотя чаще всего как дополнительная клиническая характеристика в рамках той или иной классификационной категории</a:t>
            </a:r>
          </a:p>
        </p:txBody>
      </p:sp>
    </p:spTree>
    <p:extLst>
      <p:ext uri="{BB962C8B-B14F-4D97-AF65-F5344CB8AC3E}">
        <p14:creationId xmlns:p14="http://schemas.microsoft.com/office/powerpoint/2010/main" val="25839842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7823448" cy="4536504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373616" cy="5400600"/>
          </a:xfrm>
        </p:spPr>
        <p:txBody>
          <a:bodyPr/>
          <a:lstStyle/>
          <a:p>
            <a:r>
              <a:rPr lang="ru-RU" b="1" dirty="0"/>
              <a:t>По этиологическому принципу впервые классифицировать формы психического недоразвития стал В. </a:t>
            </a:r>
            <a:r>
              <a:rPr lang="ru-RU" b="1" dirty="0" err="1"/>
              <a:t>Айрленд</a:t>
            </a:r>
            <a:r>
              <a:rPr lang="ru-RU" b="1" dirty="0"/>
              <a:t> (1880), который выделял психическое недоразвитие травматического, воспалительного происхождения, а также вследствие дистрофических нарушений. </a:t>
            </a:r>
          </a:p>
        </p:txBody>
      </p:sp>
    </p:spTree>
    <p:extLst>
      <p:ext uri="{BB962C8B-B14F-4D97-AF65-F5344CB8AC3E}">
        <p14:creationId xmlns:p14="http://schemas.microsoft.com/office/powerpoint/2010/main" val="31654763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301608" cy="5040560"/>
          </a:xfrm>
        </p:spPr>
        <p:txBody>
          <a:bodyPr/>
          <a:lstStyle/>
          <a:p>
            <a:r>
              <a:rPr lang="ru-RU" b="1" dirty="0"/>
              <a:t>В последующем многие исследователи [A. </a:t>
            </a:r>
            <a:r>
              <a:rPr lang="ru-RU" b="1" dirty="0" err="1"/>
              <a:t>Tredgold</a:t>
            </a:r>
            <a:r>
              <a:rPr lang="ru-RU" b="1" dirty="0"/>
              <a:t>, 1956; G. </a:t>
            </a:r>
            <a:r>
              <a:rPr lang="ru-RU" b="1" dirty="0" err="1"/>
              <a:t>Jervis</a:t>
            </a:r>
            <a:r>
              <a:rPr lang="ru-RU" b="1" dirty="0"/>
              <a:t>, 1959; L. </a:t>
            </a:r>
            <a:r>
              <a:rPr lang="ru-RU" b="1" dirty="0" err="1"/>
              <a:t>Pen-rose</a:t>
            </a:r>
            <a:r>
              <a:rPr lang="ru-RU" b="1" dirty="0"/>
              <a:t>, 1959; C. </a:t>
            </a:r>
            <a:r>
              <a:rPr lang="ru-RU" b="1" dirty="0" err="1"/>
              <a:t>Kohler</a:t>
            </a:r>
            <a:r>
              <a:rPr lang="ru-RU" b="1" dirty="0"/>
              <a:t>, 1963; H. </a:t>
            </a:r>
            <a:r>
              <a:rPr lang="ru-RU" b="1" dirty="0" err="1"/>
              <a:t>Bickel</a:t>
            </a:r>
            <a:r>
              <a:rPr lang="ru-RU" b="1" dirty="0"/>
              <a:t>, 1976] подразделяли умственную отсталость на «первичную» (наследственную) и «вторичную» (экзогенную). Внутри каждой группы проводится дальнейшая дифференциация по клиническим проявлениям и степени интеллектуального недоразвития. </a:t>
            </a:r>
          </a:p>
        </p:txBody>
      </p:sp>
    </p:spTree>
    <p:extLst>
      <p:ext uri="{BB962C8B-B14F-4D97-AF65-F5344CB8AC3E}">
        <p14:creationId xmlns:p14="http://schemas.microsoft.com/office/powerpoint/2010/main" val="1022170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 числу наиболее детально разработанных этиологических классификаций относится группировка умственной отсталости, предложенная G. </a:t>
            </a:r>
            <a:r>
              <a:rPr lang="ru-RU" b="1" dirty="0" err="1"/>
              <a:t>Jervis</a:t>
            </a:r>
            <a:r>
              <a:rPr lang="ru-RU" b="1" dirty="0"/>
              <a:t> (1959). Он выделял физиологические и патологические формы, а патологические в свою очередь делил на экзогенные и эндогенные. Эта классификация — одна из наиболее подробных (включает более 40 форм). </a:t>
            </a:r>
          </a:p>
        </p:txBody>
      </p:sp>
    </p:spTree>
    <p:extLst>
      <p:ext uri="{BB962C8B-B14F-4D97-AF65-F5344CB8AC3E}">
        <p14:creationId xmlns:p14="http://schemas.microsoft.com/office/powerpoint/2010/main" val="11855526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157592" cy="6480720"/>
          </a:xfrm>
        </p:spPr>
        <p:txBody>
          <a:bodyPr/>
          <a:lstStyle/>
          <a:p>
            <a:r>
              <a:rPr lang="ru-RU" sz="2400" b="1" dirty="0"/>
              <a:t>В нашей стране наиболее распространена классификация олигофрении, разработанная Г. Е. Сухаревой (1965, 1969). В ее основу положены критерии времени поражения и особенностей патогенного воздействия. В зависимости от времени воздействия этиологического фактора все формы олигофрении Г. Е. Сухарева делит на 3 группы: первая группа — олигофрения эндогенной природы, обусловленная поражением генеративных клеток родителей; вторая группа — </a:t>
            </a:r>
            <a:r>
              <a:rPr lang="ru-RU" sz="2400" b="1" dirty="0" err="1"/>
              <a:t>эмбрио</a:t>
            </a:r>
            <a:r>
              <a:rPr lang="ru-RU" sz="2400" b="1" dirty="0"/>
              <a:t>- и </a:t>
            </a:r>
            <a:r>
              <a:rPr lang="ru-RU" sz="2400" b="1" dirty="0" err="1"/>
              <a:t>фетопатии</a:t>
            </a:r>
            <a:r>
              <a:rPr lang="ru-RU" sz="2400" b="1" dirty="0"/>
              <a:t>; третья группа — олигофрения, возникающая в связи с различными вредностями, действующими во время родов и в раннем детстве. Внутри каждой из названных форм Г. Е. Сухарева проводила дифференциацию в зависимости от особенностей клинической картины, включая степень глубины интеллектуального дефекта. </a:t>
            </a:r>
          </a:p>
        </p:txBody>
      </p:sp>
    </p:spTree>
    <p:extLst>
      <p:ext uri="{BB962C8B-B14F-4D97-AF65-F5344CB8AC3E}">
        <p14:creationId xmlns:p14="http://schemas.microsoft.com/office/powerpoint/2010/main" val="1296222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703912"/>
          </a:xfrm>
        </p:spPr>
        <p:txBody>
          <a:bodyPr/>
          <a:lstStyle/>
          <a:p>
            <a:r>
              <a:rPr lang="ru-RU" b="1" dirty="0"/>
              <a:t>Ряд авторов [Мнухин С. С., 1961; Певзнер М. С., 1966; Исаев Д. Н., 1976; </a:t>
            </a:r>
            <a:r>
              <a:rPr lang="ru-RU" b="1" dirty="0" err="1"/>
              <a:t>Clausen</a:t>
            </a:r>
            <a:r>
              <a:rPr lang="ru-RU" b="1" dirty="0"/>
              <a:t> G., 1966, и др.], стремясь установить зависимость между синдромами умственной отсталости и недоразвитием определенных структур мозга, в основу построения своих классификаций положили принцип корреляции клинических и патофизиологических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13545030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496944" cy="5400600"/>
          </a:xfrm>
        </p:spPr>
        <p:txBody>
          <a:bodyPr/>
          <a:lstStyle/>
          <a:p>
            <a:r>
              <a:rPr lang="ru-RU" b="1" dirty="0"/>
              <a:t>М. С. Певзнер (1966), например, выделяет 5 клинических форм олигофрении: 1) неосложненную форму без выраженных нарушений эмоционально-волевой сферы и без грубых выпадений функций анализаторов; 2) осложненную гидроцефалией; 3) сочетающуюся с локальными нарушениями слуха и речи, пространственного синтеза, двигательных систем; 4) с недоразвитием </a:t>
            </a:r>
            <a:r>
              <a:rPr lang="ru-RU" b="1" dirty="0" err="1"/>
              <a:t>переднелобных</a:t>
            </a:r>
            <a:r>
              <a:rPr lang="ru-RU" b="1" dirty="0"/>
              <a:t> отделов головного мозга; 5) сочетающуюся с поражением подкорковых структур мозга.</a:t>
            </a:r>
          </a:p>
        </p:txBody>
      </p:sp>
    </p:spTree>
    <p:extLst>
      <p:ext uri="{BB962C8B-B14F-4D97-AF65-F5344CB8AC3E}">
        <p14:creationId xmlns:p14="http://schemas.microsoft.com/office/powerpoint/2010/main" val="273802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14422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568366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 настоящее время, кроме термина «умственная отсталость» (</a:t>
            </a:r>
            <a:r>
              <a:rPr lang="ru-RU" sz="2400" b="1" dirty="0" err="1"/>
              <a:t>mental</a:t>
            </a:r>
            <a:r>
              <a:rPr lang="ru-RU" sz="2400" b="1" dirty="0"/>
              <a:t> </a:t>
            </a:r>
            <a:r>
              <a:rPr lang="ru-RU" sz="2400" b="1" dirty="0" err="1"/>
              <a:t>retardation</a:t>
            </a:r>
            <a:r>
              <a:rPr lang="ru-RU" sz="2400" b="1" dirty="0"/>
              <a:t>), используются также и другие обозначения рассматриваемых состояний: «психическая недостаточность» (</a:t>
            </a:r>
            <a:r>
              <a:rPr lang="ru-RU" sz="2400" b="1" dirty="0" err="1"/>
              <a:t>mental</a:t>
            </a:r>
            <a:r>
              <a:rPr lang="ru-RU" sz="2400" b="1" dirty="0"/>
              <a:t> </a:t>
            </a:r>
            <a:r>
              <a:rPr lang="ru-RU" sz="2400" b="1" dirty="0" err="1"/>
              <a:t>deficiency</a:t>
            </a:r>
            <a:r>
              <a:rPr lang="ru-RU" sz="2400" b="1" dirty="0"/>
              <a:t>), «психическое недоразвитие» (</a:t>
            </a:r>
            <a:r>
              <a:rPr lang="ru-RU" sz="2400" b="1" dirty="0" err="1"/>
              <a:t>субнормальность</a:t>
            </a:r>
            <a:r>
              <a:rPr lang="ru-RU" sz="2400" b="1" dirty="0"/>
              <a:t>) (</a:t>
            </a:r>
            <a:r>
              <a:rPr lang="ru-RU" sz="2400" b="1" dirty="0" err="1"/>
              <a:t>mental</a:t>
            </a:r>
            <a:r>
              <a:rPr lang="ru-RU" sz="2400" b="1" dirty="0"/>
              <a:t> </a:t>
            </a:r>
            <a:r>
              <a:rPr lang="ru-RU" sz="2400" b="1" dirty="0" err="1"/>
              <a:t>subnormality</a:t>
            </a:r>
            <a:r>
              <a:rPr lang="ru-RU" sz="2400" b="1" dirty="0"/>
              <a:t>), «психический дефект» (</a:t>
            </a:r>
            <a:r>
              <a:rPr lang="ru-RU" sz="2400" b="1" dirty="0" err="1"/>
              <a:t>mental</a:t>
            </a:r>
            <a:r>
              <a:rPr lang="ru-RU" sz="2400" b="1" dirty="0"/>
              <a:t> </a:t>
            </a:r>
            <a:r>
              <a:rPr lang="ru-RU" sz="2400" b="1" dirty="0" err="1"/>
              <a:t>defect</a:t>
            </a:r>
            <a:r>
              <a:rPr lang="ru-RU" sz="2400" b="1" dirty="0"/>
              <a:t>), «психическая несостоятельность» (</a:t>
            </a:r>
            <a:r>
              <a:rPr lang="ru-RU" sz="2400" b="1" dirty="0" err="1"/>
              <a:t>mental</a:t>
            </a:r>
            <a:r>
              <a:rPr lang="ru-RU" sz="2400" b="1" dirty="0"/>
              <a:t> </a:t>
            </a:r>
            <a:r>
              <a:rPr lang="ru-RU" sz="2400" b="1" dirty="0" err="1"/>
              <a:t>disability</a:t>
            </a:r>
            <a:r>
              <a:rPr lang="ru-RU" sz="2400" b="1" dirty="0"/>
              <a:t>).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733656" cy="6120680"/>
          </a:xfrm>
        </p:spPr>
        <p:txBody>
          <a:bodyPr/>
          <a:lstStyle/>
          <a:p>
            <a:r>
              <a:rPr lang="ru-RU" sz="2400" b="1" dirty="0"/>
              <a:t>С. С. Мнухин (1961) в зависимости от состояния физиологического тонуса выделяет астеническую, стеническую и атоническую формы олигофрении. Д. Н. Исаев (1982) к этим основным формам добавляет </a:t>
            </a:r>
            <a:r>
              <a:rPr lang="ru-RU" sz="2400" b="1" dirty="0" err="1"/>
              <a:t>дисфорическую</a:t>
            </a:r>
            <a:r>
              <a:rPr lang="ru-RU" sz="2400" b="1" dirty="0"/>
              <a:t> форму психического недоразвития. Дальнейшая дифференциация форм этими авторами строится на основе дополнительного психопатологического деления: астеническая форма подразделяется на </a:t>
            </a:r>
            <a:r>
              <a:rPr lang="ru-RU" sz="2400" b="1" dirty="0" err="1"/>
              <a:t>дислексический</a:t>
            </a:r>
            <a:r>
              <a:rPr lang="ru-RU" sz="2400" b="1" dirty="0"/>
              <a:t>, </a:t>
            </a:r>
            <a:r>
              <a:rPr lang="ru-RU" sz="2400" b="1" dirty="0" err="1"/>
              <a:t>диспраксический</a:t>
            </a:r>
            <a:r>
              <a:rPr lang="ru-RU" sz="2400" b="1" dirty="0"/>
              <a:t>, </a:t>
            </a:r>
            <a:r>
              <a:rPr lang="ru-RU" sz="2400" b="1" dirty="0" err="1"/>
              <a:t>дисмнестический</a:t>
            </a:r>
            <a:r>
              <a:rPr lang="ru-RU" sz="2400" b="1" dirty="0"/>
              <a:t>, основной и </a:t>
            </a:r>
            <a:r>
              <a:rPr lang="ru-RU" sz="2400" b="1" dirty="0" err="1"/>
              <a:t>брадипсихический</a:t>
            </a:r>
            <a:r>
              <a:rPr lang="ru-RU" sz="2400" b="1" dirty="0"/>
              <a:t> варианты; атоническая форма включает аспонтанно-апатический, </a:t>
            </a:r>
            <a:r>
              <a:rPr lang="ru-RU" sz="2400" b="1" dirty="0" err="1"/>
              <a:t>акатизический</a:t>
            </a:r>
            <a:r>
              <a:rPr lang="ru-RU" sz="2400" b="1" dirty="0"/>
              <a:t> и </a:t>
            </a:r>
            <a:r>
              <a:rPr lang="ru-RU" sz="2400" b="1" dirty="0" err="1"/>
              <a:t>мориоподобный</a:t>
            </a:r>
            <a:r>
              <a:rPr lang="ru-RU" sz="2400" b="1" dirty="0"/>
              <a:t> варианты; стеническая и </a:t>
            </a:r>
            <a:r>
              <a:rPr lang="ru-RU" sz="2400" b="1" dirty="0" err="1"/>
              <a:t>дисфорическая</a:t>
            </a:r>
            <a:r>
              <a:rPr lang="ru-RU" sz="2400" b="1" dirty="0"/>
              <a:t> формы олигофрении подразделяются на «уравновешенный» и «неуравновешенный» варианты. </a:t>
            </a:r>
          </a:p>
        </p:txBody>
      </p:sp>
    </p:spTree>
    <p:extLst>
      <p:ext uri="{BB962C8B-B14F-4D97-AF65-F5344CB8AC3E}">
        <p14:creationId xmlns:p14="http://schemas.microsoft.com/office/powerpoint/2010/main" val="38710048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832648"/>
          </a:xfrm>
        </p:spPr>
        <p:txBody>
          <a:bodyPr/>
          <a:lstStyle/>
          <a:p>
            <a:r>
              <a:rPr lang="ru-RU" sz="2000" b="1" dirty="0"/>
              <a:t>В МКБ-10 умственная отсталость в главе, касающейся психических и поведенческих расстройств, составляет отдельную рубрику: F7 «Умственная отсталость» с подразделением по тяжести на легкую (F70), умеренную (F71), тяжелую (F72), глубокую (F73), другую (F78), (F79). При этом предусмотрено введение четвертого знака, обозначающего тяжесть поведенческих расстройств: минимальные поведенческие нарушения (0), значительные (1), другие (8), не уточнены (9). Если известна этиология умственной отсталости, то используют дополнительный код, обозначающий соответствующее заболевание, например Е72 + FOO (врожденная недостаточность йода). Понятием «другая умственная отсталость» (F78) обозначают состояния психического недоразвития, осложненные слепотой, глухотой, немотой и тяжелой соматической </a:t>
            </a:r>
            <a:r>
              <a:rPr lang="ru-RU" sz="2000" b="1" dirty="0" err="1"/>
              <a:t>инвалидизацией</a:t>
            </a:r>
            <a:r>
              <a:rPr lang="ru-RU" sz="2000" b="1" dirty="0"/>
              <a:t>, когда определение глубины интеллектуального дефекта затруднено или невозможно. </a:t>
            </a:r>
          </a:p>
        </p:txBody>
      </p:sp>
    </p:spTree>
    <p:extLst>
      <p:ext uri="{BB962C8B-B14F-4D97-AF65-F5344CB8AC3E}">
        <p14:creationId xmlns:p14="http://schemas.microsoft.com/office/powerpoint/2010/main" val="22303466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1"/>
            <a:ext cx="8424936" cy="720080"/>
          </a:xfrm>
        </p:spPr>
        <p:txBody>
          <a:bodyPr/>
          <a:lstStyle/>
          <a:p>
            <a:r>
              <a:rPr lang="ru-RU" sz="2000" i="1" dirty="0">
                <a:solidFill>
                  <a:schemeClr val="tx1"/>
                </a:solidFill>
              </a:rPr>
              <a:t>Соотношение клинических и психометрических оценок тяжести умственной отсталости (IQ)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837528"/>
              </p:ext>
            </p:extLst>
          </p:nvPr>
        </p:nvGraphicFramePr>
        <p:xfrm>
          <a:off x="323528" y="1340770"/>
          <a:ext cx="8640960" cy="50405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1394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IQ (по тесту Векслера)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Клиническое определение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Определение степени умственной отсталости по МКБ-10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Другие градации умственной отсталости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</a:tr>
              <a:tr h="536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80 — 100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Норма (средняя)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Норма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Норма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</a:tr>
              <a:tr h="965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 — 80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Пограничные с нормой задержки развития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—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Пограничные формы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</a:tr>
              <a:tr h="536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 — 70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Дебильность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Легкая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Мягкая форма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</a:tr>
              <a:tr h="536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35—50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Имбецильность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Умеренная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Среднетяжелая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</a:tr>
              <a:tr h="536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20—35(40)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Тяжелая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Тяжелая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</a:tr>
              <a:tr h="536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Менее 20 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Идиотия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Глубокая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Очень глубокая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60" marR="22860" marT="22860" marB="2286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98446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147248" cy="4911824"/>
          </a:xfrm>
        </p:spPr>
        <p:txBody>
          <a:bodyPr/>
          <a:lstStyle/>
          <a:p>
            <a:r>
              <a:rPr lang="ru-RU" b="1" dirty="0"/>
              <a:t>Дифференцированные и недифференцированные формы умственной отсталости. До последнего времени существует несколько упрощенный подход, в соответствии с которым к «дифференцированным формам умственной отсталости» принято относить </a:t>
            </a:r>
            <a:r>
              <a:rPr lang="ru-RU" b="1" dirty="0" err="1"/>
              <a:t>этиологически</a:t>
            </a:r>
            <a:r>
              <a:rPr lang="ru-RU" b="1" dirty="0"/>
              <a:t> установленные варианты болезни, а к «недифференцированным» — расстройства неустановленной причины</a:t>
            </a:r>
          </a:p>
        </p:txBody>
      </p:sp>
    </p:spTree>
    <p:extLst>
      <p:ext uri="{BB962C8B-B14F-4D97-AF65-F5344CB8AC3E}">
        <p14:creationId xmlns:p14="http://schemas.microsoft.com/office/powerpoint/2010/main" val="16074156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147248" cy="5271864"/>
          </a:xfrm>
        </p:spPr>
        <p:txBody>
          <a:bodyPr/>
          <a:lstStyle/>
          <a:p>
            <a:r>
              <a:rPr lang="ru-RU" sz="2400" b="1" dirty="0" smtClean="0"/>
              <a:t>Сам </a:t>
            </a:r>
            <a:r>
              <a:rPr lang="ru-RU" sz="2400" b="1" dirty="0"/>
              <a:t>процесс дифференциации умственной отсталости основан на использовании и клинико-патогенетических, и биологических методов, направленных непосредственно на выявление причин поражения мозга</a:t>
            </a:r>
            <a:r>
              <a:rPr lang="ru-RU" dirty="0"/>
              <a:t>. </a:t>
            </a:r>
            <a:r>
              <a:rPr lang="ru-RU" sz="2400" b="1" dirty="0"/>
              <a:t>В настоящее время известно несколько сотен различных наследственных болезней, так называемых элементарных нозологических генетических единиц, сопровождающихся интеллектуальным дефектом, и продолжают выделяться новые наследственные формы</a:t>
            </a:r>
          </a:p>
        </p:txBody>
      </p:sp>
    </p:spTree>
    <p:extLst>
      <p:ext uri="{BB962C8B-B14F-4D97-AF65-F5344CB8AC3E}">
        <p14:creationId xmlns:p14="http://schemas.microsoft.com/office/powerpoint/2010/main" val="163535730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495800"/>
          </a:xfrm>
        </p:spPr>
        <p:txBody>
          <a:bodyPr/>
          <a:lstStyle/>
          <a:p>
            <a:r>
              <a:rPr lang="ru-RU" sz="2400" b="1" dirty="0"/>
              <a:t>Дифференциация отдельных нозологических форм более успешно проводится среди контингента больных с выраженной умственной отсталостью. В группу дифференцированных </a:t>
            </a:r>
            <a:r>
              <a:rPr lang="ru-RU" sz="2400" b="1" dirty="0" err="1"/>
              <a:t>олигофрений</a:t>
            </a:r>
            <a:r>
              <a:rPr lang="ru-RU" sz="2400" b="1" dirty="0"/>
              <a:t> входят в первую очередь </a:t>
            </a:r>
            <a:r>
              <a:rPr lang="ru-RU" sz="2400" b="1" dirty="0" err="1"/>
              <a:t>нозологически</a:t>
            </a:r>
            <a:r>
              <a:rPr lang="ru-RU" sz="2400" b="1" dirty="0"/>
              <a:t> самостоятельные заболевания, для которых умственная отсталость является лишь одним из симптомов, хотя, как правило, самым тяжелым. Чаще это генетически обусловленные нарушения, реже — клинически очерченные синдромы, этиология которых еще </a:t>
            </a:r>
            <a:r>
              <a:rPr lang="ru-RU" sz="2400" b="1" dirty="0" smtClean="0"/>
              <a:t>неясна.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498104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04656"/>
          </a:xfrm>
        </p:spPr>
        <p:txBody>
          <a:bodyPr/>
          <a:lstStyle/>
          <a:p>
            <a:r>
              <a:rPr lang="ru-RU" sz="2400" b="1" dirty="0"/>
              <a:t>К дифференцированным формам принято относить также те варианты интеллектуального недоразвития, которые выделяют по какому-то одному клиническому симптому, отражающему общее патогенетическое звено поражения мозга, при всем разнообразии этиологических и патогенетических механизмов, вызывающих это нарушение, например микроцефалию, гидроцефалию и др. К этой же группе относят и некоторые </a:t>
            </a:r>
            <a:r>
              <a:rPr lang="ru-RU" sz="2400" b="1" dirty="0" err="1"/>
              <a:t>экзогенно</a:t>
            </a:r>
            <a:r>
              <a:rPr lang="ru-RU" sz="2400" b="1" dirty="0"/>
              <a:t> обусловленные нарушения при наличии определенной специфичности клинической картины этих нарушений: алкогольную </a:t>
            </a:r>
            <a:r>
              <a:rPr lang="ru-RU" sz="2400" b="1" dirty="0" err="1"/>
              <a:t>фетопатию</a:t>
            </a:r>
            <a:r>
              <a:rPr lang="ru-RU" sz="2400" b="1" dirty="0"/>
              <a:t>, последствия ядерной желтухи, врожденный токсоплазмоз, сифилис и др. </a:t>
            </a:r>
          </a:p>
        </p:txBody>
      </p:sp>
    </p:spTree>
    <p:extLst>
      <p:ext uri="{BB962C8B-B14F-4D97-AF65-F5344CB8AC3E}">
        <p14:creationId xmlns:p14="http://schemas.microsoft.com/office/powerpoint/2010/main" val="7481129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При этиологическом подходе среди всех клинически дифференцированных форм умственной отсталости можно выделить 3 основные группы: наследственно обусловленные, </a:t>
            </a:r>
            <a:r>
              <a:rPr lang="ru-RU" b="1" dirty="0" err="1"/>
              <a:t>экзогенно</a:t>
            </a:r>
            <a:r>
              <a:rPr lang="ru-RU" b="1" dirty="0"/>
              <a:t> обусловленные и клинико-патогенетические, которые могут вызываться как наследственными, так и экзогенными факторами. </a:t>
            </a:r>
          </a:p>
        </p:txBody>
      </p:sp>
    </p:spTree>
    <p:extLst>
      <p:ext uri="{BB962C8B-B14F-4D97-AF65-F5344CB8AC3E}">
        <p14:creationId xmlns:p14="http://schemas.microsoft.com/office/powerpoint/2010/main" val="131095439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301608" cy="5328592"/>
          </a:xfrm>
        </p:spPr>
        <p:txBody>
          <a:bodyPr/>
          <a:lstStyle/>
          <a:p>
            <a:r>
              <a:rPr lang="ru-RU" b="1" dirty="0"/>
              <a:t>Клинически «недифференцированная умственная отсталость» — это главным образом </a:t>
            </a:r>
            <a:r>
              <a:rPr lang="ru-RU" b="1" dirty="0" smtClean="0"/>
              <a:t> «семейная недифференцированная </a:t>
            </a:r>
            <a:r>
              <a:rPr lang="ru-RU" b="1" dirty="0"/>
              <a:t>умственная отсталость». В эту группу входят относительно легкие формы интеллектуальной недостаточности, возникающие в семьях, характеризующихся накоплением случаев умственной отсталости и наличием </a:t>
            </a:r>
            <a:r>
              <a:rPr lang="ru-RU" b="1" dirty="0" err="1"/>
              <a:t>микросоциальных</a:t>
            </a:r>
            <a:r>
              <a:rPr lang="ru-RU" b="1" dirty="0"/>
              <a:t> условий, способствующих ее развитию. </a:t>
            </a:r>
          </a:p>
        </p:txBody>
      </p:sp>
    </p:spTree>
    <p:extLst>
      <p:ext uri="{BB962C8B-B14F-4D97-AF65-F5344CB8AC3E}">
        <p14:creationId xmlns:p14="http://schemas.microsoft.com/office/powerpoint/2010/main" val="16513511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352928" cy="5688632"/>
          </a:xfrm>
        </p:spPr>
        <p:txBody>
          <a:bodyPr/>
          <a:lstStyle/>
          <a:p>
            <a:r>
              <a:rPr lang="ru-RU" sz="2400" b="1" dirty="0"/>
              <a:t>A. </a:t>
            </a:r>
            <a:r>
              <a:rPr lang="ru-RU" sz="2400" b="1" dirty="0" err="1"/>
              <a:t>Benton</a:t>
            </a:r>
            <a:r>
              <a:rPr lang="ru-RU" sz="2400" b="1" dirty="0"/>
              <a:t> (1952) выделяет 2 варианта «семейной недифференцированной умственной отсталости»: более глубокую — «семейную </a:t>
            </a:r>
            <a:r>
              <a:rPr lang="ru-RU" sz="2400" b="1" dirty="0" err="1"/>
              <a:t>олигоэнцефалию</a:t>
            </a:r>
            <a:r>
              <a:rPr lang="ru-RU" sz="2400" b="1" dirty="0"/>
              <a:t>», в происхождении которой главную роль играют генетические факторы, и семейную умственную отсталость как крайний вариант низкого интеллектуального уровня у биологически полноценных лиц, т. е. «физиологическую умственную отсталость». Здесь можно привести аналогию с вариантами аномалий личности: нормальные варианты личности — акцентуация характера — психопатии. При умственной отсталости: нормальные варианты интеллекта — пограничная умственная отсталость — олигофрения. </a:t>
            </a:r>
          </a:p>
        </p:txBody>
      </p:sp>
    </p:spTree>
    <p:extLst>
      <p:ext uri="{BB962C8B-B14F-4D97-AF65-F5344CB8AC3E}">
        <p14:creationId xmlns:p14="http://schemas.microsoft.com/office/powerpoint/2010/main" val="2255545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622232" cy="5375521"/>
          </a:xfrm>
        </p:spPr>
        <p:txBody>
          <a:bodyPr/>
          <a:lstStyle/>
          <a:p>
            <a:pPr algn="just"/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Понятие «умственная отсталость» следует признать не только более широким, но и более точным, так как оно практически относится ко всей категории пациентов с ранней интеллектуальной недостаточностью, а не только к тем, которым ставился диагноз олигофрении. Но до сих пор в клинической психиатрии термины «умственная отсталость» и «олигофрения» используются как синонимы, хотя они не являются в полном смысле таковыми 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753" name="Rectangle 1"/>
          <p:cNvSpPr>
            <a:spLocks noChangeArrowheads="1"/>
          </p:cNvSpPr>
          <p:nvPr/>
        </p:nvSpPr>
        <p:spPr bwMode="auto">
          <a:xfrm rot="10800000" flipV="1">
            <a:off x="0" y="1381472"/>
            <a:ext cx="9144000" cy="62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640960" cy="5760640"/>
          </a:xfrm>
        </p:spPr>
        <p:txBody>
          <a:bodyPr/>
          <a:lstStyle/>
          <a:p>
            <a:r>
              <a:rPr lang="ru-RU" b="1" dirty="0"/>
              <a:t>Многие случаи недифференцированной умственной отсталости, будучи легкими по своим проявлениям, рассматриваются как задержка психического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36802598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589640" cy="5976664"/>
          </a:xfrm>
        </p:spPr>
        <p:txBody>
          <a:bodyPr/>
          <a:lstStyle/>
          <a:p>
            <a:r>
              <a:rPr lang="ru-RU" sz="2400" b="1" i="1" dirty="0"/>
              <a:t>Распространенность умственной отсталости </a:t>
            </a:r>
            <a:endParaRPr lang="ru-RU" sz="2400" b="1" i="1" dirty="0" smtClean="0"/>
          </a:p>
          <a:p>
            <a:r>
              <a:rPr lang="ru-RU" sz="2400" b="1" dirty="0" smtClean="0"/>
              <a:t>М</a:t>
            </a:r>
            <a:r>
              <a:rPr lang="ru-RU" sz="2400" b="1" dirty="0"/>
              <a:t>. Ш. </a:t>
            </a:r>
            <a:r>
              <a:rPr lang="ru-RU" sz="2400" b="1" dirty="0" err="1"/>
              <a:t>Вроно</a:t>
            </a:r>
            <a:r>
              <a:rPr lang="ru-RU" sz="2400" b="1" dirty="0"/>
              <a:t> (1983) приводит материалы ВОЗ, относящиеся к середине XX в. Распространенность умственной отсталости в мире, по этим данным, характеризовалась пораженностью 1—3 % населения всех возрастов</a:t>
            </a:r>
            <a:r>
              <a:rPr lang="ru-RU" sz="2400" b="1" i="1" dirty="0"/>
              <a:t>. </a:t>
            </a:r>
            <a:endParaRPr lang="ru-RU" sz="2400" b="1" i="1" dirty="0" smtClean="0"/>
          </a:p>
          <a:p>
            <a:r>
              <a:rPr lang="ru-RU" sz="2400" b="1" dirty="0" smtClean="0"/>
              <a:t>По </a:t>
            </a:r>
            <a:r>
              <a:rPr lang="ru-RU" sz="2400" b="1" dirty="0"/>
              <a:t>данным А. А. Чуркина (1997), в России на 1995 г. насчитывалось 608,1 больных на 100 000 населения, т. е. показатель распространенности — 0,6 %. По данным того же автора, заболеваемость характеризуется показателем 0,39 %. Первичная заболеваемость выросла за период 1991—1995 гг. на 17,2 % в абсолютных показателях и на 14,7 % в интенсивных. </a:t>
            </a:r>
          </a:p>
        </p:txBody>
      </p:sp>
    </p:spTree>
    <p:extLst>
      <p:ext uri="{BB962C8B-B14F-4D97-AF65-F5344CB8AC3E}">
        <p14:creationId xmlns:p14="http://schemas.microsoft.com/office/powerpoint/2010/main" val="837122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495800"/>
          </a:xfrm>
        </p:spPr>
        <p:txBody>
          <a:bodyPr/>
          <a:lstStyle/>
          <a:p>
            <a:r>
              <a:rPr lang="ru-RU" b="1" dirty="0"/>
              <a:t>Рост происходил в основном вследствие увеличения числа больных с дебильностью (на 23,7 % в абсолютных показателях и на 23,8 % в интенсивных), в то время как заболеваемость более тяжелыми формами умственной отсталости снизилась (на 12,1 % в абсолютных показателям и на 11,3 % в интенсивных).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4549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487888"/>
          </a:xfrm>
        </p:spPr>
        <p:txBody>
          <a:bodyPr/>
          <a:lstStyle/>
          <a:p>
            <a:r>
              <a:rPr lang="ru-RU" b="1" dirty="0"/>
              <a:t>J. D. </a:t>
            </a:r>
            <a:r>
              <a:rPr lang="ru-RU" b="1" dirty="0" err="1"/>
              <a:t>Bregman</a:t>
            </a:r>
            <a:r>
              <a:rPr lang="ru-RU" b="1" dirty="0"/>
              <a:t> и J. C. </a:t>
            </a:r>
            <a:r>
              <a:rPr lang="ru-RU" b="1" dirty="0" err="1"/>
              <a:t>Harris</a:t>
            </a:r>
            <a:r>
              <a:rPr lang="ru-RU" b="1" dirty="0"/>
              <a:t> (1995) констатируют, что в США насчитывается 2,5 млн лиц с умственной отсталостью, а показатель болезненности составляет 1 %. Эти же авторы приводят сводную таблицу распространенности умственной отсталости, по данным специалистов разных стран, где колебания соответствующих показателей регистрируются в пределах от 0,39 до 2,7 %. </a:t>
            </a:r>
          </a:p>
        </p:txBody>
      </p:sp>
    </p:spTree>
    <p:extLst>
      <p:ext uri="{BB962C8B-B14F-4D97-AF65-F5344CB8AC3E}">
        <p14:creationId xmlns:p14="http://schemas.microsoft.com/office/powerpoint/2010/main" val="4056733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063952"/>
          </a:xfrm>
        </p:spPr>
        <p:txBody>
          <a:bodyPr/>
          <a:lstStyle/>
          <a:p>
            <a:r>
              <a:rPr lang="ru-RU" sz="2400" b="1" dirty="0"/>
              <a:t>Число больных увеличивается с возрастом обследуемых больных и к 5—12 годам становится наибольшим, постепенно снижаясь к 22—34 годам [</a:t>
            </a:r>
            <a:r>
              <a:rPr lang="ru-RU" sz="2400" b="1" dirty="0" err="1"/>
              <a:t>Bregman</a:t>
            </a:r>
            <a:r>
              <a:rPr lang="ru-RU" sz="2400" b="1" dirty="0"/>
              <a:t> J. D., </a:t>
            </a:r>
            <a:r>
              <a:rPr lang="ru-RU" sz="2400" b="1" dirty="0" err="1"/>
              <a:t>Harris</a:t>
            </a:r>
            <a:r>
              <a:rPr lang="ru-RU" sz="2400" b="1" dirty="0"/>
              <a:t> J. C., 1995]. Поскольку в исследования включаются разные возрастные популяции, колебания показателей болезненности остаются весьма значительными. Во всех эпидемиологических исследованиях отмечается отклонение в соотношении полов в сторону преобладания лиц мужского пола, причем это соотношение в возрастных группах различно. Так, в раннем возрасте среди умственно отсталых соотношение полов 1:1, но уже с 5 лет оно резко меняется, составляя 1,5:1 и даже выше. Максимум различий приходится на 18—24 года — 1,6:1. В старших возрастных группах (40 лет и более) оно вновь приближается к 1:1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4329620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424936" cy="5904656"/>
          </a:xfrm>
        </p:spPr>
        <p:txBody>
          <a:bodyPr/>
          <a:lstStyle/>
          <a:p>
            <a:r>
              <a:rPr lang="ru-RU" b="1" dirty="0"/>
              <a:t>Соотношение полов несколько различается и при разной степени психической отсталости. Так, при самой тяжелой степени умственной отсталости оно составляет 1:1, а при умеренно выраженной </a:t>
            </a:r>
            <a:r>
              <a:rPr lang="ru-RU" b="1" dirty="0" err="1"/>
              <a:t>имбецильности</a:t>
            </a:r>
            <a:r>
              <a:rPr lang="ru-RU" b="1" dirty="0"/>
              <a:t> и глубокой дебильности — 1,2:1. При более легкой умственной отсталости мальчики преобладают еще значительнее — 1,5:1. </a:t>
            </a:r>
          </a:p>
        </p:txBody>
      </p:sp>
    </p:spTree>
    <p:extLst>
      <p:ext uri="{BB962C8B-B14F-4D97-AF65-F5344CB8AC3E}">
        <p14:creationId xmlns:p14="http://schemas.microsoft.com/office/powerpoint/2010/main" val="90339211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5616624"/>
          </a:xfrm>
        </p:spPr>
        <p:txBody>
          <a:bodyPr/>
          <a:lstStyle/>
          <a:p>
            <a:r>
              <a:rPr lang="ru-RU" b="1" dirty="0"/>
              <a:t>Динамика распространенности умственной отсталости во многих странах мира характеризуется тенденцией к увеличению, особенно легких ее форм. Основную причину этого усматривают в улучшении </a:t>
            </a:r>
            <a:r>
              <a:rPr lang="ru-RU" b="1" dirty="0" err="1"/>
              <a:t>выявляемость</a:t>
            </a:r>
            <a:r>
              <a:rPr lang="ru-RU" b="1" dirty="0"/>
              <a:t> в связи с развитием психиатрических служб. Однако есть некоторые основания и для реального повышения числа умственно отсталых в популяции. </a:t>
            </a:r>
          </a:p>
        </p:txBody>
      </p:sp>
    </p:spTree>
    <p:extLst>
      <p:ext uri="{BB962C8B-B14F-4D97-AF65-F5344CB8AC3E}">
        <p14:creationId xmlns:p14="http://schemas.microsoft.com/office/powerpoint/2010/main" val="286168502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559896"/>
          </a:xfrm>
        </p:spPr>
        <p:txBody>
          <a:bodyPr/>
          <a:lstStyle/>
          <a:p>
            <a:r>
              <a:rPr lang="ru-RU" sz="2000" b="1" dirty="0"/>
              <a:t>Так, увеличение числа больных с умственной отсталостью может быть обусловлено улучшением системы родовспоможения и медицинской помощи, что приводит к повышению жизнеспособности и увеличению продолжительности жизни некоторых категорий умственно отсталых детей (это видно на примере болезни Дауна и других врожденных заболеваний). Кроме того, повышению числа умственно отсталых может способствовать такой фактор, как курение женщин во время беременности. Есть данные о том, что в 25 % случаев беременность курящих женщин сопровождается недоношенностью, которая сама по себе является большим фактором риска в отношении умственной отсталости ребенка. Но особенно вредно сказывается на потомстве женский алкоголизм, также растущий в популяции [</a:t>
            </a:r>
            <a:r>
              <a:rPr lang="ru-RU" sz="2000" b="1" dirty="0" err="1"/>
              <a:t>Куниковская</a:t>
            </a:r>
            <a:r>
              <a:rPr lang="ru-RU" sz="2000" b="1" dirty="0"/>
              <a:t> Л. С., 1983; </a:t>
            </a:r>
            <a:r>
              <a:rPr lang="ru-RU" sz="2000" b="1" dirty="0" err="1"/>
              <a:t>Olegard</a:t>
            </a:r>
            <a:r>
              <a:rPr lang="ru-RU" sz="2000" b="1" dirty="0"/>
              <a:t> К., 1979; </a:t>
            </a:r>
            <a:r>
              <a:rPr lang="ru-RU" sz="2000" b="1" dirty="0" err="1"/>
              <a:t>Son</a:t>
            </a:r>
            <a:r>
              <a:rPr lang="ru-RU" sz="2000" b="1" dirty="0"/>
              <a:t> R. H., </a:t>
            </a:r>
            <a:r>
              <a:rPr lang="ru-RU" sz="2000" b="1" dirty="0" err="1"/>
              <a:t>Conquist</a:t>
            </a:r>
            <a:r>
              <a:rPr lang="ru-RU" sz="2000" b="1" dirty="0"/>
              <a:t> В., 1981; </a:t>
            </a:r>
            <a:r>
              <a:rPr lang="ru-RU" sz="2000" b="1" dirty="0" err="1"/>
              <a:t>Streissghuth</a:t>
            </a:r>
            <a:r>
              <a:rPr lang="ru-RU" sz="2000" b="1" dirty="0"/>
              <a:t> A. P. </a:t>
            </a:r>
            <a:r>
              <a:rPr lang="ru-RU" sz="2000" b="1" dirty="0" err="1"/>
              <a:t>et</a:t>
            </a:r>
            <a:r>
              <a:rPr lang="ru-RU" sz="2000" b="1" dirty="0"/>
              <a:t> </a:t>
            </a:r>
            <a:r>
              <a:rPr lang="ru-RU" sz="2000" b="1" dirty="0" err="1"/>
              <a:t>al</a:t>
            </a:r>
            <a:r>
              <a:rPr lang="ru-RU" sz="2000" b="1" dirty="0"/>
              <a:t>., 1991]. </a:t>
            </a:r>
          </a:p>
        </p:txBody>
      </p:sp>
    </p:spTree>
    <p:extLst>
      <p:ext uri="{BB962C8B-B14F-4D97-AF65-F5344CB8AC3E}">
        <p14:creationId xmlns:p14="http://schemas.microsoft.com/office/powerpoint/2010/main" val="375943389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424936" cy="5904656"/>
          </a:xfrm>
        </p:spPr>
        <p:txBody>
          <a:bodyPr/>
          <a:lstStyle/>
          <a:p>
            <a:r>
              <a:rPr lang="ru-RU" sz="2000" b="1" dirty="0"/>
              <a:t>В настоящее время имеются и генетические обоснования увеличения абсолютного числа умственно отсталых лиц в популяции. Речь идет в первую очередь о более высокой средней плодовитости умственно отсталых (женщин), чем лиц из общей популяции. Как мы уже упоминали, 36,1 % всех умственно отсталых получают интеллектуальный дефект от умственно отсталых предыдущего поколения [</a:t>
            </a:r>
            <a:r>
              <a:rPr lang="ru-RU" sz="2000" b="1" dirty="0" err="1"/>
              <a:t>Reed</a:t>
            </a:r>
            <a:r>
              <a:rPr lang="ru-RU" sz="2000" b="1" dirty="0"/>
              <a:t> E., </a:t>
            </a:r>
            <a:r>
              <a:rPr lang="ru-RU" sz="2000" b="1" dirty="0" err="1"/>
              <a:t>Reed</a:t>
            </a:r>
            <a:r>
              <a:rPr lang="ru-RU" sz="2000" b="1" dirty="0"/>
              <a:t> S., 1965]. Это касается главным образом более легкой умственной отсталости. При повышении же числа лиц с глубокой умственной отсталостью, помимо вышеуказанных, могут отмечаться и другие причины. Основной из них является повышение уровня мутаций вследствие ухудшения общей экологической ситуации и особенно ее обострения в отдельных районах мира. Повреждающие факторы окружающей среды из-за ее загрязнения могут действовать и непосредственно на плод, обусловливая повышенную частоту его внутриутробного поражения. </a:t>
            </a:r>
          </a:p>
        </p:txBody>
      </p:sp>
    </p:spTree>
    <p:extLst>
      <p:ext uri="{BB962C8B-B14F-4D97-AF65-F5344CB8AC3E}">
        <p14:creationId xmlns:p14="http://schemas.microsoft.com/office/powerpoint/2010/main" val="67293416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048672"/>
          </a:xfrm>
        </p:spPr>
        <p:txBody>
          <a:bodyPr/>
          <a:lstStyle/>
          <a:p>
            <a:r>
              <a:rPr lang="ru-RU" sz="2400" b="1" i="1" dirty="0"/>
              <a:t>Клинические проявления и динамика умственной отсталости </a:t>
            </a:r>
            <a:endParaRPr lang="ru-RU" sz="2400" b="1" i="1" dirty="0" smtClean="0"/>
          </a:p>
          <a:p>
            <a:r>
              <a:rPr lang="ru-RU" sz="2400" b="1" dirty="0"/>
              <a:t>Психопатологические особенности умственной отсталости, включая сам интеллектуальный дефект, полиморфны как по характеру, так и по степени выраженности. Однако имеются общие симптомы, которые характеризуют в первую очередь так называемую ядерную олигофрению. </a:t>
            </a:r>
          </a:p>
        </p:txBody>
      </p:sp>
    </p:spTree>
    <p:extLst>
      <p:ext uri="{BB962C8B-B14F-4D97-AF65-F5344CB8AC3E}">
        <p14:creationId xmlns:p14="http://schemas.microsoft.com/office/powerpoint/2010/main" val="2403021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7"/>
          <p:cNvSpPr txBox="1">
            <a:spLocks/>
          </p:cNvSpPr>
          <p:nvPr/>
        </p:nvSpPr>
        <p:spPr>
          <a:xfrm flipV="1">
            <a:off x="357158" y="2786058"/>
            <a:ext cx="8501122" cy="3643338"/>
          </a:xfrm>
          <a:prstGeom prst="rect">
            <a:avLst/>
          </a:prstGeom>
          <a:ln>
            <a:noFill/>
          </a:ln>
        </p:spPr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endParaRPr lang="ru-RU" sz="3200" b="1" spc="50" dirty="0">
              <a:ln w="11430">
                <a:noFill/>
              </a:ln>
              <a:solidFill>
                <a:srgbClr val="003A7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 flipV="1">
            <a:off x="214282" y="3143247"/>
            <a:ext cx="8715436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357158" y="981472"/>
            <a:ext cx="8072494" cy="37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 rot="10800000" flipV="1">
            <a:off x="-612576" y="215421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1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0" y="4381977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1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358438"/>
            <a:ext cx="83187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В МКБ-10 умственная отсталость определяется как «состояние задержанного или неполного развития психики, которое в первую очередь характеризуется нарушением способностей, проявляющихся в период созревания и обеспечивающих общий уровень интеллектуальности, т. е. когнитивных, речевых, моторных и социальных особенностей».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80920" cy="5544616"/>
          </a:xfrm>
        </p:spPr>
        <p:txBody>
          <a:bodyPr/>
          <a:lstStyle/>
          <a:p>
            <a:r>
              <a:rPr lang="ru-RU" sz="2400" b="1" dirty="0"/>
              <a:t>Понятие «ядерная олигофрения» было введено в 1938 г. Н. И. </a:t>
            </a:r>
            <a:r>
              <a:rPr lang="ru-RU" sz="2400" b="1" dirty="0" err="1"/>
              <a:t>Озерецким</a:t>
            </a:r>
            <a:r>
              <a:rPr lang="ru-RU" sz="2400" b="1" dirty="0"/>
              <a:t> на основе массивности дефекта и особенностей как интеллектуального недоразвития, так и личности больного в целом. Психическое недоразвитие при ядерной олигофрении имеет две основные особенности: нарушение развития носит малодифференцированный, более или менее равномерный, диффузный характер; поражению подвергаются эволюционно наиболее молодые, интенсивно развивающиеся системы мозга. Как показали последующие исследования, при ядерной олигофрении могут поражаться и более древние мозговые образования [Исаев Д. Н., 1982; Марничева Г. С., </a:t>
            </a:r>
            <a:r>
              <a:rPr lang="ru-RU" sz="2400" b="1" dirty="0" err="1"/>
              <a:t>Глезерман</a:t>
            </a:r>
            <a:r>
              <a:rPr lang="ru-RU" sz="2400" b="1" dirty="0"/>
              <a:t> Т. Б., 1986]. </a:t>
            </a:r>
          </a:p>
        </p:txBody>
      </p:sp>
    </p:spTree>
    <p:extLst>
      <p:ext uri="{BB962C8B-B14F-4D97-AF65-F5344CB8AC3E}">
        <p14:creationId xmlns:p14="http://schemas.microsoft.com/office/powerpoint/2010/main" val="163466741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847928"/>
          </a:xfrm>
        </p:spPr>
        <p:txBody>
          <a:bodyPr/>
          <a:lstStyle/>
          <a:p>
            <a:r>
              <a:rPr lang="ru-RU" b="1" dirty="0"/>
              <a:t>Типичной олигофрении всегда свойственны тотальность психического недоразвития, которая касается не только интеллектуальной деятельности, но и всей психики в целом, а на первый план выступает недостаточность высших форм познавательной деятельности — абстрактного мышления</a:t>
            </a:r>
          </a:p>
        </p:txBody>
      </p:sp>
    </p:spTree>
    <p:extLst>
      <p:ext uri="{BB962C8B-B14F-4D97-AF65-F5344CB8AC3E}">
        <p14:creationId xmlns:p14="http://schemas.microsoft.com/office/powerpoint/2010/main" val="89759216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424936" cy="5472608"/>
          </a:xfrm>
        </p:spPr>
        <p:txBody>
          <a:bodyPr/>
          <a:lstStyle/>
          <a:p>
            <a:r>
              <a:rPr lang="ru-RU" sz="2400" b="1" dirty="0"/>
              <a:t>У детей первых лет жизни при глубокой задержке психического развития недостаточность мышления более всего проявляется в недоразвитии тех функций, которые отражают становление познавательной деятельности. До этого, в раннем детском возрасте, психическое недоразвитие выражается главным образом в недостаточности аффективно-волевой сферы и моторики ребенка, искажении и замедлении сроков становления зрительных и слуховых рефлексов, неполноценности «комплекса оживления», более позднем проявлении эмоционального реагирования на окружающее</a:t>
            </a:r>
          </a:p>
        </p:txBody>
      </p:sp>
    </p:spTree>
    <p:extLst>
      <p:ext uri="{BB962C8B-B14F-4D97-AF65-F5344CB8AC3E}">
        <p14:creationId xmlns:p14="http://schemas.microsoft.com/office/powerpoint/2010/main" val="111876387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487888"/>
          </a:xfrm>
        </p:spPr>
        <p:txBody>
          <a:bodyPr/>
          <a:lstStyle/>
          <a:p>
            <a:r>
              <a:rPr lang="ru-RU" sz="2400" b="1" dirty="0"/>
              <a:t>На 2—3-м году интеллектуальная недостаточность проявляется в особенностях поведения и игровой деятельности. Дети медленно овладевают навыками самообслуживания, не отличаются живостью, пытливостью, интересом к окружающим предметам и явлениям, которые свойственны здоровому ребенку. Игры их характеризуются простым манипулированием, непониманием элементарных требований игры, слабостью контактов с детьми, меньшей эмоциональностью.</a:t>
            </a:r>
          </a:p>
        </p:txBody>
      </p:sp>
    </p:spTree>
    <p:extLst>
      <p:ext uri="{BB962C8B-B14F-4D97-AF65-F5344CB8AC3E}">
        <p14:creationId xmlns:p14="http://schemas.microsoft.com/office/powerpoint/2010/main" val="62181108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424936" cy="5400600"/>
          </a:xfrm>
        </p:spPr>
        <p:txBody>
          <a:bodyPr/>
          <a:lstStyle/>
          <a:p>
            <a:r>
              <a:rPr lang="ru-RU" sz="2400" b="1" dirty="0"/>
              <a:t>Для дошкольного возраста характерны отсутствие побуждений к интеллектуальным формам игровой деятельности и повышенный интерес к подвижным, нецеленаправленным играм. В эмоциональной сфере отмечаются примитивные реакции и недостаточная </a:t>
            </a:r>
            <a:r>
              <a:rPr lang="ru-RU" sz="2400" b="1" dirty="0" err="1"/>
              <a:t>дифференцированность</a:t>
            </a:r>
            <a:r>
              <a:rPr lang="ru-RU" sz="2400" b="1" dirty="0"/>
              <a:t> высших эмоций — проявлений сочувствия, стыда, личностных привязанностей. В школьном возрасте на первый план все больше выступают интеллектуальные расстройства, которые проявляются в разных сферах деятельности и поведении больных, главным образом в учебной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78169362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568952" cy="5904656"/>
          </a:xfrm>
        </p:spPr>
        <p:txBody>
          <a:bodyPr/>
          <a:lstStyle/>
          <a:p>
            <a:r>
              <a:rPr lang="ru-RU" sz="2400" b="1" dirty="0"/>
              <a:t>Таким образом, у детей, страдающих олигофренией, по мере взросления все более и более отчетливо выявляется недостаточность отвлеченного мышления, слабость предпосылок интеллекта, в частности внимания, памяти, психической работоспособности. Но одновременно с этим медленно формируются ощущения и восприятие [Выготский Л. С., 1956; Леонтьев А. Н., 1965; Рубинштейн С. Я., 1970, и др.]. Недостаточность и замедление развития зрительных, слуховых, кинестетических и других процессов восприятия нарушают ориентировку детей в окружающей среде, препятствуют установлению в сознании больного полных и адекватных связей и отношений между объектами реального мира. </a:t>
            </a:r>
          </a:p>
        </p:txBody>
      </p:sp>
    </p:spTree>
    <p:extLst>
      <p:ext uri="{BB962C8B-B14F-4D97-AF65-F5344CB8AC3E}">
        <p14:creationId xmlns:p14="http://schemas.microsoft.com/office/powerpoint/2010/main" val="267146120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424936" cy="5760640"/>
          </a:xfrm>
        </p:spPr>
        <p:txBody>
          <a:bodyPr/>
          <a:lstStyle/>
          <a:p>
            <a:r>
              <a:rPr lang="ru-RU" sz="2400" b="1" dirty="0"/>
              <a:t>Недостаточность восприятия при олигофрении во многом обусловлена нарушениями целенаправленного произвольного внимания; внимание таких детей с трудом привлекается и фиксируется, легко рассеивается. Детям с типичной олигофренией свойственны также замедление и «непрочность» запоминания. Особенно страдает логическое, опосредованное запоминание, т. е. высший уровень памяти, в то время как механическая память может быть сохранной или даже гипертрофированно развитой. Плохое понимание воспринимаемых впечатлений приводит к тому, что больные запоминают лишь внешние признаки предметов и явлений и с трудом сохраняют воспоминания о внутренних связях и словесных объяснениях. </a:t>
            </a:r>
          </a:p>
        </p:txBody>
      </p:sp>
    </p:spTree>
    <p:extLst>
      <p:ext uri="{BB962C8B-B14F-4D97-AF65-F5344CB8AC3E}">
        <p14:creationId xmlns:p14="http://schemas.microsoft.com/office/powerpoint/2010/main" val="382697485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487888"/>
          </a:xfrm>
        </p:spPr>
        <p:txBody>
          <a:bodyPr/>
          <a:lstStyle/>
          <a:p>
            <a:r>
              <a:rPr lang="ru-RU" sz="2400" b="1" dirty="0"/>
              <a:t>Особое место в структуре психического недоразвития занимают нарушения речи, которые в большинстве случаев отражают глубину умственной отсталости: в наиболее тяжелых случаях больные не только не говорят, но и не понимают обращенную к ним речь. При меньшей степени тяжести олигофрении больные располагают ограниченным запасом слов, но не владеют в достаточной мере фразовой речью. Известные им слова они употребляют в самой элементарной связи, относя их к конкретным предметам или действиям; обобщающее значение слов им почти недоступно</a:t>
            </a:r>
          </a:p>
        </p:txBody>
      </p:sp>
    </p:spTree>
    <p:extLst>
      <p:ext uri="{BB962C8B-B14F-4D97-AF65-F5344CB8AC3E}">
        <p14:creationId xmlns:p14="http://schemas.microsoft.com/office/powerpoint/2010/main" val="390277175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5760640"/>
          </a:xfrm>
        </p:spPr>
        <p:txBody>
          <a:bodyPr/>
          <a:lstStyle/>
          <a:p>
            <a:r>
              <a:rPr lang="ru-RU" sz="2400" b="1" dirty="0"/>
              <a:t>Даже у больных с легкой степенью олигофрении, имеющих достаточный запас слов, заметно нарушена смысловая сторона речи. Словесные определения, не связанные с конкретной, привычной ситуацией, усваиваются с большим трудом и очень медленно. Так же медленно формируется и грамматический строй речи, поскольку при ограниченном запасе слов особенно страдает активная речь, то даже при неглубокой умственной отсталости речь больных обычно   маловыразительна, односложна, в ней преобладают речевые штампы, короткие, часто </a:t>
            </a:r>
            <a:r>
              <a:rPr lang="ru-RU" sz="2400" b="1" dirty="0" err="1"/>
              <a:t>аграмматично</a:t>
            </a:r>
            <a:r>
              <a:rPr lang="ru-RU" sz="2400" b="1" dirty="0"/>
              <a:t> построенные фразы.</a:t>
            </a:r>
          </a:p>
        </p:txBody>
      </p:sp>
    </p:spTree>
    <p:extLst>
      <p:ext uri="{BB962C8B-B14F-4D97-AF65-F5344CB8AC3E}">
        <p14:creationId xmlns:p14="http://schemas.microsoft.com/office/powerpoint/2010/main" val="1774356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568952" cy="5688632"/>
          </a:xfrm>
        </p:spPr>
        <p:txBody>
          <a:bodyPr/>
          <a:lstStyle/>
          <a:p>
            <a:r>
              <a:rPr lang="ru-RU" sz="2400" b="1" dirty="0"/>
              <a:t>Характерно неправильное смысловое употребление слов. Могут быть также такие дефекты, как косноязычие, дизартрия и т. п. В случаях олигофрении, осложненной остаточными явлениями органического поражения головного мозга, встречаются очаговые расстройства речи по типу моторной и сенсорной алалии, псевдобульбарной дизартрии и т. п. Даже при относительно хорошо развитой речи в анамнезе больных олигофренией обычно удается установить значительную задержку сроков ее развития (понимание, произношение отдельных слов, фразовая речь и т. п.). </a:t>
            </a:r>
          </a:p>
        </p:txBody>
      </p:sp>
    </p:spTree>
    <p:extLst>
      <p:ext uri="{BB962C8B-B14F-4D97-AF65-F5344CB8AC3E}">
        <p14:creationId xmlns:p14="http://schemas.microsoft.com/office/powerpoint/2010/main" val="1375251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496"/>
            <a:ext cx="9144000" cy="2063761"/>
          </a:xfrm>
        </p:spPr>
        <p:txBody>
          <a:bodyPr/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 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82668"/>
            <a:ext cx="7673506" cy="4875290"/>
          </a:xfrm>
        </p:spPr>
        <p:txBody>
          <a:bodyPr/>
          <a:lstStyle/>
          <a:p>
            <a:pPr marL="342900" lvl="8" indent="-342900">
              <a:buClr>
                <a:schemeClr val="hlink"/>
              </a:buClr>
              <a:buFont typeface="Wingdings" pitchFamily="2" charset="2"/>
              <a:buChar char="v"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Независимо от особенностей того или иного определения умственной отсталости в нем всегда в сравнении с нормальным развитием отмечаются два момента: раннее возникновение интеллектуальной недостаточности и нарушение адаптационного поведения.  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285720" y="1482668"/>
            <a:ext cx="8643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1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631904"/>
          </a:xfrm>
        </p:spPr>
        <p:txBody>
          <a:bodyPr/>
          <a:lstStyle/>
          <a:p>
            <a:r>
              <a:rPr lang="ru-RU" sz="2400" b="1" dirty="0"/>
              <a:t>Достаточно характерны изменения в эмоционально-волевой сфере при олигофрении. В то время как элементарные эмоции могут быть относительно сохранными, высшие эмоции, прежде всего нравственные, оказываются недоразвитыми и недостаточно дифференцированными. Преобладают главным образом непосредственные переживания, эмоции, вытекающие из конкретной ситуации и деятельности, актуальные только в данный момент</a:t>
            </a:r>
          </a:p>
        </p:txBody>
      </p:sp>
    </p:spTree>
    <p:extLst>
      <p:ext uri="{BB962C8B-B14F-4D97-AF65-F5344CB8AC3E}">
        <p14:creationId xmlns:p14="http://schemas.microsoft.com/office/powerpoint/2010/main" val="235427117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631904"/>
          </a:xfrm>
        </p:spPr>
        <p:txBody>
          <a:bodyPr/>
          <a:lstStyle/>
          <a:p>
            <a:r>
              <a:rPr lang="ru-RU" sz="2400" b="1" dirty="0"/>
              <a:t>Волевая деятельность больных характеризуется слабостью побуждений и инициативы, недостаточной самостоятельностью. </a:t>
            </a:r>
          </a:p>
          <a:p>
            <a:r>
              <a:rPr lang="ru-RU" sz="2400" b="1" dirty="0"/>
              <a:t>Поступкам детей-</a:t>
            </a:r>
            <a:r>
              <a:rPr lang="ru-RU" sz="2400" b="1" dirty="0" err="1"/>
              <a:t>олигофренов</a:t>
            </a:r>
            <a:r>
              <a:rPr lang="ru-RU" sz="2400" b="1" dirty="0"/>
              <a:t> свойственны отсутствие целенаправленности, импульсивность (без какой бы то ни было борьбы мотивов) и негативизм. Они отличаются также повышенной подражательностью, внушаемостью и несамостоятельностью поведения, находятся в зависимости от влечений и аффектов, а также от ситуации и обстоятельств.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7427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559896"/>
          </a:xfrm>
        </p:spPr>
        <p:txBody>
          <a:bodyPr/>
          <a:lstStyle/>
          <a:p>
            <a:r>
              <a:rPr lang="ru-RU" sz="2400" b="1" dirty="0"/>
              <a:t>Уровень приспособления больных олигофренией варьирует в зависимости от глубины дефекта. При легкой умственной отсталости больные неплохо разбираются в привычных житейских ситуациях и у них отмечается относительная сохранность практической ориентировки. E. </a:t>
            </a:r>
            <a:r>
              <a:rPr lang="ru-RU" sz="2400" b="1" dirty="0" err="1"/>
              <a:t>Kraepelin</a:t>
            </a:r>
            <a:r>
              <a:rPr lang="ru-RU" sz="2400" b="1" dirty="0"/>
              <a:t> (1923) по этому поводу писал, что характерной особенностью </a:t>
            </a:r>
            <a:r>
              <a:rPr lang="ru-RU" sz="2400" b="1" dirty="0" err="1"/>
              <a:t>олигофренов</a:t>
            </a:r>
            <a:r>
              <a:rPr lang="ru-RU" sz="2400" b="1" dirty="0"/>
              <a:t> является «способность гораздо лучше ориентироваться в простых обстоятельствах, чем можно было бы ожидать, если судить по скудости запасов представлений и слабости суждения». По определению E. </a:t>
            </a:r>
            <a:r>
              <a:rPr lang="ru-RU" sz="2400" b="1" dirty="0" err="1"/>
              <a:t>Kraepelin</a:t>
            </a:r>
            <a:r>
              <a:rPr lang="ru-RU" sz="2400" b="1" dirty="0"/>
              <a:t>, «</a:t>
            </a:r>
            <a:r>
              <a:rPr lang="ru-RU" sz="2400" b="1" dirty="0" err="1"/>
              <a:t>олигофрен</a:t>
            </a:r>
            <a:r>
              <a:rPr lang="ru-RU" sz="2400" b="1" dirty="0"/>
              <a:t> может, несомненно, больше, чем знает». </a:t>
            </a:r>
          </a:p>
        </p:txBody>
      </p:sp>
    </p:spTree>
    <p:extLst>
      <p:ext uri="{BB962C8B-B14F-4D97-AF65-F5344CB8AC3E}">
        <p14:creationId xmlns:p14="http://schemas.microsoft.com/office/powerpoint/2010/main" val="46895674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5472608"/>
          </a:xfrm>
        </p:spPr>
        <p:txBody>
          <a:bodyPr/>
          <a:lstStyle/>
          <a:p>
            <a:r>
              <a:rPr lang="ru-RU" sz="2400" b="1" dirty="0"/>
              <a:t>К числу наиболее частых и постоянных проявлений олигофрении относятся также признаки недоразвития в двигательной сфере. Недоразвитие психомоторики проявляется прежде всего в запаздывании и замедлении темпа развития локомоторных функций, в непродуктивности и недостаточной целесообразности последовательных движений, в двигательном беспокойстве и суетливости. Движения детей бедны, угловаты и недостаточно плавны. Недостаточность развития двигательной сферы особенно проявляется в тонких и точных движениях, жестикуляции и мимике. </a:t>
            </a:r>
          </a:p>
        </p:txBody>
      </p:sp>
    </p:spTree>
    <p:extLst>
      <p:ext uri="{BB962C8B-B14F-4D97-AF65-F5344CB8AC3E}">
        <p14:creationId xmlns:p14="http://schemas.microsoft.com/office/powerpoint/2010/main" val="266158137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147248" cy="5775920"/>
          </a:xfrm>
        </p:spPr>
        <p:txBody>
          <a:bodyPr/>
          <a:lstStyle/>
          <a:p>
            <a:r>
              <a:rPr lang="ru-RU" sz="2400" b="1" dirty="0"/>
              <a:t>Но структура психического недоразвития может быть неравномерной и не исчерпывающейся характерными для типичной олигофрении симптомами. В связи с этим выделяют атипичные и осложненные варианты олигофрении [Мнухин С. С., 1958; Сухарева Г. Е., 1965; Певзнер М. С., 1969]. К атипичным формам относят случаи олигофрении с неравномерной структурой психического дефекта, проявляющейся в одностороннем развитии какой-либо психической функции либо в признаках парциального психического недоразвития. </a:t>
            </a:r>
          </a:p>
        </p:txBody>
      </p:sp>
    </p:spTree>
    <p:extLst>
      <p:ext uri="{BB962C8B-B14F-4D97-AF65-F5344CB8AC3E}">
        <p14:creationId xmlns:p14="http://schemas.microsoft.com/office/powerpoint/2010/main" val="28719639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487888"/>
          </a:xfrm>
        </p:spPr>
        <p:txBody>
          <a:bodyPr/>
          <a:lstStyle/>
          <a:p>
            <a:r>
              <a:rPr lang="ru-RU" sz="2400" b="1" dirty="0"/>
              <a:t>Часть умственно отсталых детей имеют аномальный внешний вид. Эта внешняя </a:t>
            </a:r>
            <a:r>
              <a:rPr lang="ru-RU" sz="2400" b="1" dirty="0" err="1"/>
              <a:t>аномальность</a:t>
            </a:r>
            <a:r>
              <a:rPr lang="ru-RU" sz="2400" b="1" dirty="0"/>
              <a:t> обусловлена не только часто отмечающейся у умственно отсталых детей </a:t>
            </a:r>
            <a:r>
              <a:rPr lang="ru-RU" sz="2400" b="1" dirty="0" err="1"/>
              <a:t>диспластичностью</a:t>
            </a:r>
            <a:r>
              <a:rPr lang="ru-RU" sz="2400" b="1" dirty="0"/>
              <a:t> строения лица и тела, но и наличием выраженных неврологических расстройств, вторичными деформациями черепа (при органическом поражении мозга), </a:t>
            </a:r>
            <a:r>
              <a:rPr lang="ru-RU" sz="2400" b="1" dirty="0" err="1"/>
              <a:t>гипомимией</a:t>
            </a:r>
            <a:r>
              <a:rPr lang="ru-RU" sz="2400" b="1" dirty="0"/>
              <a:t> и т. п. Степень изменения внешнего вида больных связана с глубиной интеллектуального дефекта и характером мозговой патологии.</a:t>
            </a:r>
          </a:p>
        </p:txBody>
      </p:sp>
    </p:spTree>
    <p:extLst>
      <p:ext uri="{BB962C8B-B14F-4D97-AF65-F5344CB8AC3E}">
        <p14:creationId xmlns:p14="http://schemas.microsoft.com/office/powerpoint/2010/main" val="69398825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559896"/>
          </a:xfrm>
        </p:spPr>
        <p:txBody>
          <a:bodyPr/>
          <a:lstStyle/>
          <a:p>
            <a:r>
              <a:rPr lang="ru-RU" sz="2400" b="1" dirty="0"/>
              <a:t>При легком интеллектуальном недоразвитии больные могут иметь нормальный внешний вид. Но следует иметь в виду, что и при глубоком интеллектуальном дефекте больные могут не иметь грубых аномалий сложения. Они иногда вполне гармонично сложены и даже миловидны. Но в большинстве случаев изучение соматических особенностей умственно отсталого больного дает возможность не только диагностировать некоторые нозологические формы интеллектуального недоразвития, но и оценить сроки поражения мозга</a:t>
            </a:r>
          </a:p>
        </p:txBody>
      </p:sp>
    </p:spTree>
    <p:extLst>
      <p:ext uri="{BB962C8B-B14F-4D97-AF65-F5344CB8AC3E}">
        <p14:creationId xmlns:p14="http://schemas.microsoft.com/office/powerpoint/2010/main" val="38245413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487888"/>
          </a:xfrm>
        </p:spPr>
        <p:txBody>
          <a:bodyPr/>
          <a:lstStyle/>
          <a:p>
            <a:r>
              <a:rPr lang="ru-RU" sz="2400" b="1" dirty="0"/>
              <a:t>При соматическом осмотре выявляются врожденные пороки развития и так называемые малые аномалии, которые очень часто встречаются у больных с умственной отсталостью, что указывает на внутриутробный характер поражения. Эти аномалии являются следствием незавершенного, реже искаженного морфогенеза (часть из них может быть и выражением нормальной вариабельности того или иного морфологического признака).</a:t>
            </a:r>
          </a:p>
        </p:txBody>
      </p:sp>
    </p:spTree>
    <p:extLst>
      <p:ext uri="{BB962C8B-B14F-4D97-AF65-F5344CB8AC3E}">
        <p14:creationId xmlns:p14="http://schemas.microsoft.com/office/powerpoint/2010/main" val="101627859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631904"/>
          </a:xfrm>
        </p:spPr>
        <p:txBody>
          <a:bodyPr/>
          <a:lstStyle/>
          <a:p>
            <a:r>
              <a:rPr lang="ru-RU" sz="2400" b="1" dirty="0"/>
              <a:t>Физическое развитие больных олигофренией часто отстает от возрастной нормы и нередко, даже при отсутствии явной внутриутробно обусловленной </a:t>
            </a:r>
            <a:r>
              <a:rPr lang="ru-RU" sz="2400" b="1" dirty="0" err="1"/>
              <a:t>диспластичности</a:t>
            </a:r>
            <a:r>
              <a:rPr lang="ru-RU" sz="2400" b="1" dirty="0"/>
              <a:t>, характеризуется непропорциональностью строения туловища и конечностей, искривлением позвоночника, признаками церебрально-эндокринной недостаточности (ожирение, недоразвитие половых органов, нарушение темпа и сроков формирования вторичных половых признаков). Особенно большое место занимают неврологические нарушения. Это могут быть не только такие грубые симптомы, как параличи, парезы, атаксия, гиперкинезы, но и неврологическая </a:t>
            </a:r>
            <a:r>
              <a:rPr lang="ru-RU" sz="2400" b="1" dirty="0" err="1"/>
              <a:t>микросимптоматика</a:t>
            </a:r>
            <a:r>
              <a:rPr lang="ru-RU" sz="2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4251185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pPr algn="ctr">
              <a:buNone/>
            </a:pPr>
            <a:r>
              <a:rPr lang="ru-RU" sz="6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215C6"/>
                </a:solidFill>
                <a:latin typeface="Constantia" pitchFamily="18" charset="0"/>
              </a:rPr>
              <a:t>Благодарю за внимание !</a:t>
            </a:r>
            <a:endParaRPr lang="ru-RU" sz="6000" dirty="0" smtClean="0">
              <a:solidFill>
                <a:srgbClr val="0215C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391400" cy="1428736"/>
          </a:xfrm>
        </p:spPr>
        <p:txBody>
          <a:bodyPr/>
          <a:lstStyle/>
          <a:p>
            <a:r>
              <a:rPr lang="ru-RU" i="1" dirty="0">
                <a:solidFill>
                  <a:srgbClr val="002060"/>
                </a:solidFill>
              </a:rPr>
              <a:t>Краткий исторический очерк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5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Изучение интеллектуального недоразвития имеет длительную историю, в которой принято выделять 3 периода. </a:t>
            </a:r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Первый </a:t>
            </a:r>
            <a:r>
              <a:rPr lang="ru-RU" sz="2000" b="1" dirty="0">
                <a:solidFill>
                  <a:srgbClr val="FF0000"/>
                </a:solidFill>
              </a:rPr>
              <a:t>период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с середины прошлого до начала нынешнего века, характеризовавшийся попытками классификации интеллектуальной недостаточности. </a:t>
            </a:r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Второй </a:t>
            </a:r>
            <a:r>
              <a:rPr lang="ru-RU" sz="2000" b="1" dirty="0">
                <a:solidFill>
                  <a:srgbClr val="FF0000"/>
                </a:solidFill>
              </a:rPr>
              <a:t>период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с начала XX в. до окончания второй мировой войны — период преимущественно описательный, который был ознаменован развитием подходов к определению количественной оценки степени задержки развития психики. </a:t>
            </a:r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Третий </a:t>
            </a:r>
            <a:r>
              <a:rPr lang="ru-RU" sz="2000" b="1" dirty="0">
                <a:solidFill>
                  <a:srgbClr val="FF0000"/>
                </a:solidFill>
              </a:rPr>
              <a:t>период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с конца 40-х годов до настоящего времени — отличается интенсивным развитием исследований, направленных на изучение причин умственной отсталости. В этот период были уточнены многие биологические, главным образом генетические, факторы, приводящие к умственной отсталости, что позволило достичь и определенных успехов в ее профилактике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2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233DA9"/>
        </a:dk2>
        <a:lt2>
          <a:srgbClr val="DDDDDD"/>
        </a:lt2>
        <a:accent1>
          <a:srgbClr val="65AAE9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B8D2F2"/>
        </a:accent5>
        <a:accent6>
          <a:srgbClr val="A1A1A1"/>
        </a:accent6>
        <a:hlink>
          <a:srgbClr val="7DA0D3"/>
        </a:hlink>
        <a:folHlink>
          <a:srgbClr val="B2E3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632769"/>
        </a:dk2>
        <a:lt2>
          <a:srgbClr val="DDDDDD"/>
        </a:lt2>
        <a:accent1>
          <a:srgbClr val="8B8DE1"/>
        </a:accent1>
        <a:accent2>
          <a:srgbClr val="FF997D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E78A71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37737F"/>
        </a:dk2>
        <a:lt2>
          <a:srgbClr val="DDDDDD"/>
        </a:lt2>
        <a:accent1>
          <a:srgbClr val="52BCB2"/>
        </a:accent1>
        <a:accent2>
          <a:srgbClr val="E0A56A"/>
        </a:accent2>
        <a:accent3>
          <a:srgbClr val="FFFFFF"/>
        </a:accent3>
        <a:accent4>
          <a:srgbClr val="000000"/>
        </a:accent4>
        <a:accent5>
          <a:srgbClr val="B3DAD5"/>
        </a:accent5>
        <a:accent6>
          <a:srgbClr val="CB955F"/>
        </a:accent6>
        <a:hlink>
          <a:srgbClr val="A0C264"/>
        </a:hlink>
        <a:folHlink>
          <a:srgbClr val="DCD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3254</TotalTime>
  <Words>6431</Words>
  <Application>Microsoft Office PowerPoint</Application>
  <PresentationFormat>Экран (4:3)</PresentationFormat>
  <Paragraphs>226</Paragraphs>
  <Slides>89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89</vt:i4>
      </vt:variant>
    </vt:vector>
  </HeadingPairs>
  <TitlesOfParts>
    <vt:vector size="91" baseType="lpstr">
      <vt:lpstr>Тема2</vt:lpstr>
      <vt:lpstr>Image</vt:lpstr>
      <vt:lpstr>Умственная отсталость  </vt:lpstr>
      <vt:lpstr>Умственная отсталость </vt:lpstr>
      <vt:lpstr>Термин «умственная отсталость» стал общепринятым в мировой психиатрии в течение последних двух десятилетий, вошел в международные классификации психических болезней и национальные классификации многих стран, заменив термин «олигофрения», который длительное время был распространен в нашей стране и некоторых других странах мира. </vt:lpstr>
      <vt:lpstr> </vt:lpstr>
      <vt:lpstr>Презентация PowerPoint</vt:lpstr>
      <vt:lpstr>Понятие «умственная отсталость» следует признать не только более широким, но и более точным, так как оно практически относится ко всей категории пациентов с ранней интеллектуальной недостаточностью, а не только к тем, которым ставился диагноз олигофрении. Но до сих пор в клинической психиатрии термины «умственная отсталость» и «олигофрения» используются как синонимы, хотя они не являются в полном смысле таковыми .</vt:lpstr>
      <vt:lpstr>Презентация PowerPoint</vt:lpstr>
      <vt:lpstr> </vt:lpstr>
      <vt:lpstr>Краткий исторический очерк  </vt:lpstr>
      <vt:lpstr> </vt:lpstr>
      <vt:lpstr>Презентация PowerPoint</vt:lpstr>
      <vt:lpstr>Презентация PowerPoint</vt:lpstr>
      <vt:lpstr>Презентация PowerPoint</vt:lpstr>
      <vt:lpstr> </vt:lpstr>
      <vt:lpstr> </vt:lpstr>
      <vt:lpstr> 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Клинико-биологические и социальные особенности умственной отсталости разной степени 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Соотношение клинических и психометрических оценок тяжести умственной отсталости (IQ)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KRIPK&amp;PRO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Умк библиотека</dc:title>
  <dc:creator>utb</dc:creator>
  <cp:lastModifiedBy>Злата</cp:lastModifiedBy>
  <cp:revision>454</cp:revision>
  <dcterms:created xsi:type="dcterms:W3CDTF">2011-04-28T07:12:20Z</dcterms:created>
  <dcterms:modified xsi:type="dcterms:W3CDTF">2016-03-08T12:57:50Z</dcterms:modified>
</cp:coreProperties>
</file>